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5"/>
  </p:notesMasterIdLst>
  <p:sldIdLst>
    <p:sldId id="356" r:id="rId2"/>
    <p:sldId id="357" r:id="rId3"/>
    <p:sldId id="261" r:id="rId4"/>
    <p:sldId id="262" r:id="rId5"/>
    <p:sldId id="263" r:id="rId6"/>
    <p:sldId id="264" r:id="rId7"/>
    <p:sldId id="265" r:id="rId8"/>
    <p:sldId id="274" r:id="rId9"/>
    <p:sldId id="368" r:id="rId10"/>
    <p:sldId id="266" r:id="rId11"/>
    <p:sldId id="359" r:id="rId12"/>
    <p:sldId id="360" r:id="rId13"/>
    <p:sldId id="361" r:id="rId14"/>
    <p:sldId id="362" r:id="rId15"/>
    <p:sldId id="365" r:id="rId16"/>
    <p:sldId id="363" r:id="rId17"/>
    <p:sldId id="267" r:id="rId18"/>
    <p:sldId id="268" r:id="rId19"/>
    <p:sldId id="269" r:id="rId20"/>
    <p:sldId id="270" r:id="rId21"/>
    <p:sldId id="271" r:id="rId22"/>
    <p:sldId id="272"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2" r:id="rId80"/>
    <p:sldId id="334" r:id="rId81"/>
    <p:sldId id="333" r:id="rId82"/>
    <p:sldId id="335" r:id="rId83"/>
    <p:sldId id="389"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69" r:id="rId105"/>
    <p:sldId id="370" r:id="rId106"/>
    <p:sldId id="371" r:id="rId107"/>
    <p:sldId id="372" r:id="rId108"/>
    <p:sldId id="373" r:id="rId109"/>
    <p:sldId id="374" r:id="rId110"/>
    <p:sldId id="375" r:id="rId111"/>
    <p:sldId id="376" r:id="rId112"/>
    <p:sldId id="377" r:id="rId113"/>
    <p:sldId id="378" r:id="rId114"/>
    <p:sldId id="388" r:id="rId115"/>
    <p:sldId id="379" r:id="rId116"/>
    <p:sldId id="380" r:id="rId117"/>
    <p:sldId id="381" r:id="rId118"/>
    <p:sldId id="382" r:id="rId119"/>
    <p:sldId id="383" r:id="rId120"/>
    <p:sldId id="384" r:id="rId121"/>
    <p:sldId id="385" r:id="rId122"/>
    <p:sldId id="386" r:id="rId123"/>
    <p:sldId id="387" r:id="rId124"/>
  </p:sldIdLst>
  <p:sldSz cx="12192000" cy="6858000"/>
  <p:notesSz cx="6858000" cy="9144000"/>
  <p:defaultTextStyle>
    <a:defPPr>
      <a:defRPr lang="it-IT"/>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C3C4"/>
    <a:srgbClr val="CCFFFF"/>
    <a:srgbClr val="00CC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6" d="100"/>
          <a:sy n="76" d="100"/>
        </p:scale>
        <p:origin x="58" y="211"/>
      </p:cViewPr>
      <p:guideLst>
        <p:guide orient="horz" pos="2160"/>
        <p:guide pos="3840"/>
      </p:guideLst>
    </p:cSldViewPr>
  </p:slideViewPr>
  <p:notesTextViewPr>
    <p:cViewPr>
      <p:scale>
        <a:sx n="100" d="100"/>
        <a:sy n="100" d="100"/>
      </p:scale>
      <p:origin x="0" y="0"/>
    </p:cViewPr>
  </p:notesTextViewPr>
  <p:sorterViewPr>
    <p:cViewPr>
      <p:scale>
        <a:sx n="57" d="100"/>
        <a:sy n="57"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it-IT" altLang="it-IT"/>
          </a:p>
        </p:txBody>
      </p:sp>
      <p:sp>
        <p:nvSpPr>
          <p:cNvPr id="133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it-IT" altLang="it-IT"/>
          </a:p>
        </p:txBody>
      </p:sp>
      <p:sp>
        <p:nvSpPr>
          <p:cNvPr id="1331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33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33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it-IT" altLang="it-IT"/>
          </a:p>
        </p:txBody>
      </p:sp>
      <p:sp>
        <p:nvSpPr>
          <p:cNvPr id="133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A14A4FF-0DC2-4386-B84C-76A41DA5818F}"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65B063-000B-4F07-AA11-FF6496CD21A9}" type="slidenum">
              <a:rPr lang="it-IT" altLang="it-IT"/>
              <a:pPr/>
              <a:t>1</a:t>
            </a:fld>
            <a:endParaRPr lang="it-IT" altLang="it-IT"/>
          </a:p>
        </p:txBody>
      </p:sp>
      <p:sp>
        <p:nvSpPr>
          <p:cNvPr id="116738" name="Rectangle 2"/>
          <p:cNvSpPr>
            <a:spLocks noGrp="1" noRot="1" noChangeAspect="1" noChangeArrowheads="1" noTextEdit="1"/>
          </p:cNvSpPr>
          <p:nvPr>
            <p:ph type="sldImg"/>
          </p:nvPr>
        </p:nvSpPr>
        <p:spPr>
          <a:xfrm>
            <a:off x="381000" y="685800"/>
            <a:ext cx="6096000" cy="3429000"/>
          </a:xfrm>
          <a:ln/>
        </p:spPr>
      </p:sp>
      <p:sp>
        <p:nvSpPr>
          <p:cNvPr id="116739" name="Rectangle 3"/>
          <p:cNvSpPr>
            <a:spLocks noGrp="1" noChangeArrowheads="1"/>
          </p:cNvSpPr>
          <p:nvPr>
            <p:ph type="body" idx="1"/>
          </p:nvPr>
        </p:nvSpPr>
        <p:spPr/>
        <p:txBody>
          <a:bodyP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D90971-0789-4B33-8BAA-6C71111CE634}" type="slidenum">
              <a:rPr lang="it-IT" altLang="it-IT"/>
              <a:pPr/>
              <a:t>69</a:t>
            </a:fld>
            <a:endParaRPr lang="it-IT" altLang="it-IT"/>
          </a:p>
        </p:txBody>
      </p:sp>
      <p:sp>
        <p:nvSpPr>
          <p:cNvPr id="75778" name="Rectangle 2"/>
          <p:cNvSpPr>
            <a:spLocks noGrp="1" noRot="1" noChangeAspect="1" noChangeArrowheads="1" noTextEdit="1"/>
          </p:cNvSpPr>
          <p:nvPr>
            <p:ph type="sldImg"/>
          </p:nvPr>
        </p:nvSpPr>
        <p:spPr>
          <a:xfrm>
            <a:off x="381000" y="685800"/>
            <a:ext cx="6096000" cy="3429000"/>
          </a:xfrm>
          <a:ln/>
        </p:spPr>
      </p:sp>
      <p:sp>
        <p:nvSpPr>
          <p:cNvPr id="75779" name="Rectangle 3"/>
          <p:cNvSpPr>
            <a:spLocks noGrp="1" noChangeArrowheads="1"/>
          </p:cNvSpPr>
          <p:nvPr>
            <p:ph type="body" idx="1"/>
          </p:nvPr>
        </p:nvSpPr>
        <p:spPr/>
        <p:txBody>
          <a:bodyP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Il testo delle</a:t>
            </a:r>
            <a:r>
              <a:rPr lang="it-IT" baseline="0" dirty="0" smtClean="0"/>
              <a:t> pagine web del sito in copia e incolla</a:t>
            </a:r>
            <a:endParaRPr lang="it-IT" dirty="0"/>
          </a:p>
        </p:txBody>
      </p:sp>
      <p:sp>
        <p:nvSpPr>
          <p:cNvPr id="4" name="Segnaposto numero diapositiva 3"/>
          <p:cNvSpPr>
            <a:spLocks noGrp="1"/>
          </p:cNvSpPr>
          <p:nvPr>
            <p:ph type="sldNum" sz="quarter" idx="10"/>
          </p:nvPr>
        </p:nvSpPr>
        <p:spPr/>
        <p:txBody>
          <a:bodyPr/>
          <a:lstStyle/>
          <a:p>
            <a:fld id="{BA14A4FF-0DC2-4386-B84C-76A41DA5818F}" type="slidenum">
              <a:rPr lang="it-IT" altLang="it-IT" smtClean="0"/>
              <a:pPr/>
              <a:t>114</a:t>
            </a:fld>
            <a:endParaRPr lang="it-IT" altLang="it-IT"/>
          </a:p>
        </p:txBody>
      </p:sp>
    </p:spTree>
    <p:extLst>
      <p:ext uri="{BB962C8B-B14F-4D97-AF65-F5344CB8AC3E}">
        <p14:creationId xmlns:p14="http://schemas.microsoft.com/office/powerpoint/2010/main" val="2188040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6E062BC7-4798-44D6-B88C-550E4BC2D67F}" type="slidenum">
              <a:rPr lang="it-IT" altLang="it-IT"/>
              <a:pPr/>
              <a:t>2</a:t>
            </a:fld>
            <a:endParaRPr lang="it-IT" altLang="it-IT"/>
          </a:p>
        </p:txBody>
      </p:sp>
      <p:sp>
        <p:nvSpPr>
          <p:cNvPr id="1126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CE96A25B-2111-4DE2-8007-7C19063642AA}" type="slidenum">
              <a:rPr lang="it-IT" altLang="it-IT" sz="1200"/>
              <a:pPr algn="r"/>
              <a:t>2</a:t>
            </a:fld>
            <a:endParaRPr lang="it-IT" altLang="it-IT" sz="1200"/>
          </a:p>
        </p:txBody>
      </p:sp>
      <p:sp>
        <p:nvSpPr>
          <p:cNvPr id="112643" name="Rectangle 2"/>
          <p:cNvSpPr>
            <a:spLocks noGrp="1" noRot="1" noChangeAspect="1" noChangeArrowheads="1" noTextEdit="1"/>
          </p:cNvSpPr>
          <p:nvPr>
            <p:ph type="sldImg"/>
          </p:nvPr>
        </p:nvSpPr>
        <p:spPr>
          <a:xfrm>
            <a:off x="381000" y="685800"/>
            <a:ext cx="6096000" cy="3429000"/>
          </a:xfrm>
          <a:ln/>
        </p:spPr>
      </p:sp>
      <p:sp>
        <p:nvSpPr>
          <p:cNvPr id="112644" name="Rectangle 3"/>
          <p:cNvSpPr>
            <a:spLocks noGrp="1" noChangeArrowheads="1"/>
          </p:cNvSpPr>
          <p:nvPr>
            <p:ph type="body" idx="1"/>
          </p:nvPr>
        </p:nvSpPr>
        <p:spPr/>
        <p:txBody>
          <a:bodyPr/>
          <a:lstStyle/>
          <a:p>
            <a:endParaRPr lang="it-IT" altLang="it-IT" sz="8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526580D-9ABB-436F-9DE2-3161C1865D54}" type="slidenum">
              <a:rPr lang="it-IT" altLang="it-IT"/>
              <a:pPr/>
              <a:t>10</a:t>
            </a:fld>
            <a:endParaRPr lang="it-IT" altLang="it-IT"/>
          </a:p>
        </p:txBody>
      </p:sp>
      <p:sp>
        <p:nvSpPr>
          <p:cNvPr id="143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690D99E6-C115-4A1B-833B-BCC288360BCA}" type="slidenum">
              <a:rPr lang="it-IT" altLang="it-IT" sz="1200"/>
              <a:pPr algn="r"/>
              <a:t>10</a:t>
            </a:fld>
            <a:endParaRPr lang="it-IT" altLang="it-IT" sz="1200"/>
          </a:p>
        </p:txBody>
      </p:sp>
      <p:sp>
        <p:nvSpPr>
          <p:cNvPr id="14339" name="Rectangle 2"/>
          <p:cNvSpPr>
            <a:spLocks noGrp="1" noRot="1" noChangeAspect="1" noChangeArrowheads="1" noTextEdit="1"/>
          </p:cNvSpPr>
          <p:nvPr>
            <p:ph type="sldImg"/>
          </p:nvPr>
        </p:nvSpPr>
        <p:spPr>
          <a:xfrm>
            <a:off x="381000" y="685800"/>
            <a:ext cx="6096000" cy="3429000"/>
          </a:xfrm>
          <a:ln/>
        </p:spPr>
      </p:sp>
      <p:sp>
        <p:nvSpPr>
          <p:cNvPr id="14340" name="Rectangle 3"/>
          <p:cNvSpPr>
            <a:spLocks noGrp="1" noChangeArrowheads="1"/>
          </p:cNvSpPr>
          <p:nvPr>
            <p:ph type="body" idx="1"/>
          </p:nvPr>
        </p:nvSpPr>
        <p:spPr/>
        <p:txBody>
          <a:bodyP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8D2EAB-FCD6-4236-B6A6-7472FC2559F2}" type="slidenum">
              <a:rPr lang="it-IT" altLang="it-IT"/>
              <a:pPr/>
              <a:t>17</a:t>
            </a:fld>
            <a:endParaRPr lang="it-IT" altLang="it-IT"/>
          </a:p>
        </p:txBody>
      </p:sp>
      <p:sp>
        <p:nvSpPr>
          <p:cNvPr id="114690" name="Rectangle 2"/>
          <p:cNvSpPr>
            <a:spLocks noGrp="1" noRot="1" noChangeAspect="1" noChangeArrowheads="1" noTextEdit="1"/>
          </p:cNvSpPr>
          <p:nvPr>
            <p:ph type="sldImg"/>
          </p:nvPr>
        </p:nvSpPr>
        <p:spPr>
          <a:xfrm>
            <a:off x="381000" y="685800"/>
            <a:ext cx="6096000" cy="3429000"/>
          </a:xfrm>
          <a:ln/>
        </p:spPr>
      </p:sp>
      <p:sp>
        <p:nvSpPr>
          <p:cNvPr id="114691" name="Rectangle 3"/>
          <p:cNvSpPr>
            <a:spLocks noGrp="1" noChangeArrowheads="1"/>
          </p:cNvSpPr>
          <p:nvPr>
            <p:ph type="body" idx="1"/>
          </p:nvPr>
        </p:nvSpPr>
        <p:spPr/>
        <p:txBody>
          <a:bodyP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Aloni lasciati probabilmente dall’acqua usata per spegnere l’incendio del 1532</a:t>
            </a:r>
            <a:endParaRPr lang="it-IT" dirty="0"/>
          </a:p>
        </p:txBody>
      </p:sp>
      <p:sp>
        <p:nvSpPr>
          <p:cNvPr id="4" name="Segnaposto numero diapositiva 3"/>
          <p:cNvSpPr>
            <a:spLocks noGrp="1"/>
          </p:cNvSpPr>
          <p:nvPr>
            <p:ph type="sldNum" sz="quarter" idx="10"/>
          </p:nvPr>
        </p:nvSpPr>
        <p:spPr/>
        <p:txBody>
          <a:bodyPr/>
          <a:lstStyle/>
          <a:p>
            <a:fld id="{BA14A4FF-0DC2-4386-B84C-76A41DA5818F}" type="slidenum">
              <a:rPr lang="it-IT" altLang="it-IT" smtClean="0"/>
              <a:pPr/>
              <a:t>18</a:t>
            </a:fld>
            <a:endParaRPr lang="it-IT" altLang="it-IT"/>
          </a:p>
        </p:txBody>
      </p:sp>
    </p:spTree>
    <p:extLst>
      <p:ext uri="{BB962C8B-B14F-4D97-AF65-F5344CB8AC3E}">
        <p14:creationId xmlns:p14="http://schemas.microsoft.com/office/powerpoint/2010/main" val="1739493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51DCF1-9F73-455A-BA2A-3C97167BE57F}" type="slidenum">
              <a:rPr lang="it-IT" altLang="it-IT"/>
              <a:pPr/>
              <a:t>21</a:t>
            </a:fld>
            <a:endParaRPr lang="it-IT" altLang="it-IT"/>
          </a:p>
        </p:txBody>
      </p:sp>
      <p:sp>
        <p:nvSpPr>
          <p:cNvPr id="115714" name="Rectangle 2"/>
          <p:cNvSpPr>
            <a:spLocks noGrp="1" noRot="1" noChangeAspect="1" noChangeArrowheads="1" noTextEdit="1"/>
          </p:cNvSpPr>
          <p:nvPr>
            <p:ph type="sldImg"/>
          </p:nvPr>
        </p:nvSpPr>
        <p:spPr>
          <a:xfrm>
            <a:off x="381000" y="685800"/>
            <a:ext cx="6096000" cy="3429000"/>
          </a:xfrm>
          <a:ln/>
        </p:spPr>
      </p:sp>
      <p:sp>
        <p:nvSpPr>
          <p:cNvPr id="115715" name="Rectangle 3"/>
          <p:cNvSpPr>
            <a:spLocks noGrp="1" noChangeArrowheads="1"/>
          </p:cNvSpPr>
          <p:nvPr>
            <p:ph type="body" idx="1"/>
          </p:nvPr>
        </p:nvSpPr>
        <p:spPr/>
        <p:txBody>
          <a:bodyPr/>
          <a:lstStyle/>
          <a:p>
            <a:endParaRPr lang="it-IT" altLang="it-IT">
              <a:solidFill>
                <a:schemeClr val="bg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7B8A68A-D8CF-41E2-8A1A-C58AC11FDAF8}" type="slidenum">
              <a:rPr lang="it-IT" altLang="it-IT"/>
              <a:pPr/>
              <a:t>27</a:t>
            </a:fld>
            <a:endParaRPr lang="it-IT" altLang="it-IT"/>
          </a:p>
        </p:txBody>
      </p:sp>
      <p:sp>
        <p:nvSpPr>
          <p:cNvPr id="296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r"/>
            <a:fld id="{94014B20-4B5F-4BCF-8097-04E5FB865C5C}" type="slidenum">
              <a:rPr lang="it-IT" altLang="it-IT" sz="1200"/>
              <a:pPr algn="r"/>
              <a:t>27</a:t>
            </a:fld>
            <a:endParaRPr lang="it-IT" altLang="it-IT" sz="1200"/>
          </a:p>
        </p:txBody>
      </p:sp>
      <p:sp>
        <p:nvSpPr>
          <p:cNvPr id="29699" name="Rectangle 2"/>
          <p:cNvSpPr>
            <a:spLocks noGrp="1" noRot="1" noChangeAspect="1" noChangeArrowheads="1" noTextEdit="1"/>
          </p:cNvSpPr>
          <p:nvPr>
            <p:ph type="sldImg"/>
          </p:nvPr>
        </p:nvSpPr>
        <p:spPr>
          <a:xfrm>
            <a:off x="381000" y="685800"/>
            <a:ext cx="6096000" cy="3429000"/>
          </a:xfrm>
          <a:ln/>
        </p:spPr>
      </p:sp>
      <p:sp>
        <p:nvSpPr>
          <p:cNvPr id="29700" name="Rectangle 3"/>
          <p:cNvSpPr>
            <a:spLocks noGrp="1" noChangeArrowheads="1"/>
          </p:cNvSpPr>
          <p:nvPr>
            <p:ph type="body" idx="1"/>
          </p:nvPr>
        </p:nvSpPr>
        <p:spPr/>
        <p:txBody>
          <a:bodyP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F53E9A-C5A3-4D3A-8280-A77626DBB0E5}" type="slidenum">
              <a:rPr lang="it-IT" altLang="it-IT"/>
              <a:pPr/>
              <a:t>28</a:t>
            </a:fld>
            <a:endParaRPr lang="it-IT" altLang="it-IT"/>
          </a:p>
        </p:txBody>
      </p:sp>
      <p:sp>
        <p:nvSpPr>
          <p:cNvPr id="31746" name="Rectangle 2"/>
          <p:cNvSpPr>
            <a:spLocks noGrp="1" noRot="1" noChangeAspect="1" noChangeArrowheads="1" noTextEdit="1"/>
          </p:cNvSpPr>
          <p:nvPr>
            <p:ph type="sldImg"/>
          </p:nvPr>
        </p:nvSpPr>
        <p:spPr>
          <a:xfrm>
            <a:off x="381000" y="685800"/>
            <a:ext cx="6096000" cy="3429000"/>
          </a:xfrm>
          <a:ln/>
        </p:spPr>
      </p:sp>
      <p:sp>
        <p:nvSpPr>
          <p:cNvPr id="31747" name="Rectangle 3"/>
          <p:cNvSpPr>
            <a:spLocks noGrp="1" noChangeArrowheads="1"/>
          </p:cNvSpPr>
          <p:nvPr>
            <p:ph type="body" idx="1"/>
          </p:nvPr>
        </p:nvSpPr>
        <p:spPr/>
        <p:txBody>
          <a:bodyP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1812AC-C2DC-4355-B0E5-31C7A4EABB49}" type="slidenum">
              <a:rPr lang="it-IT" altLang="it-IT"/>
              <a:pPr/>
              <a:t>59</a:t>
            </a:fld>
            <a:endParaRPr lang="it-IT" altLang="it-IT"/>
          </a:p>
        </p:txBody>
      </p:sp>
      <p:sp>
        <p:nvSpPr>
          <p:cNvPr id="64514" name="Rectangle 2"/>
          <p:cNvSpPr>
            <a:spLocks noGrp="1" noRot="1" noChangeAspect="1" noChangeArrowheads="1" noTextEdit="1"/>
          </p:cNvSpPr>
          <p:nvPr>
            <p:ph type="sldImg"/>
          </p:nvPr>
        </p:nvSpPr>
        <p:spPr>
          <a:xfrm>
            <a:off x="381000" y="685800"/>
            <a:ext cx="6096000" cy="3429000"/>
          </a:xfrm>
          <a:ln/>
        </p:spPr>
      </p:sp>
      <p:sp>
        <p:nvSpPr>
          <p:cNvPr id="64515" name="Rectangle 3"/>
          <p:cNvSpPr>
            <a:spLocks noGrp="1" noChangeArrowheads="1"/>
          </p:cNvSpPr>
          <p:nvPr>
            <p:ph type="body" idx="1"/>
          </p:nvPr>
        </p:nvSpPr>
        <p:spPr/>
        <p:txBody>
          <a:bodyP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A9BAFCF0-CFF5-4766-A385-07A25EA3FCEE}" type="slidenum">
              <a:rPr lang="it-IT" altLang="it-IT" smtClean="0"/>
              <a:pPr/>
              <a:t>‹N›</a:t>
            </a:fld>
            <a:endParaRPr lang="it-IT" altLang="it-IT"/>
          </a:p>
        </p:txBody>
      </p:sp>
    </p:spTree>
    <p:extLst>
      <p:ext uri="{BB962C8B-B14F-4D97-AF65-F5344CB8AC3E}">
        <p14:creationId xmlns:p14="http://schemas.microsoft.com/office/powerpoint/2010/main" val="3863741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8808F41B-22AE-41ED-B3F7-75447F9703B7}" type="slidenum">
              <a:rPr lang="it-IT" altLang="it-IT" smtClean="0"/>
              <a:pPr/>
              <a:t>‹N›</a:t>
            </a:fld>
            <a:endParaRPr lang="it-IT" altLang="it-IT"/>
          </a:p>
        </p:txBody>
      </p:sp>
    </p:spTree>
    <p:extLst>
      <p:ext uri="{BB962C8B-B14F-4D97-AF65-F5344CB8AC3E}">
        <p14:creationId xmlns:p14="http://schemas.microsoft.com/office/powerpoint/2010/main" val="706531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98BC352D-6D43-4F38-8B7D-0B53A6E2DD49}" type="slidenum">
              <a:rPr lang="it-IT" altLang="it-IT" smtClean="0"/>
              <a:pPr/>
              <a:t>‹N›</a:t>
            </a:fld>
            <a:endParaRPr lang="it-IT" altLang="it-IT"/>
          </a:p>
        </p:txBody>
      </p:sp>
    </p:spTree>
    <p:extLst>
      <p:ext uri="{BB962C8B-B14F-4D97-AF65-F5344CB8AC3E}">
        <p14:creationId xmlns:p14="http://schemas.microsoft.com/office/powerpoint/2010/main" val="1125642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C8F12952-42BB-461B-AD29-690DD2A6BDFD}" type="slidenum">
              <a:rPr lang="it-IT" altLang="it-IT" smtClean="0"/>
              <a:pPr/>
              <a:t>‹N›</a:t>
            </a:fld>
            <a:endParaRPr lang="it-IT" altLang="it-IT"/>
          </a:p>
        </p:txBody>
      </p:sp>
    </p:spTree>
    <p:extLst>
      <p:ext uri="{BB962C8B-B14F-4D97-AF65-F5344CB8AC3E}">
        <p14:creationId xmlns:p14="http://schemas.microsoft.com/office/powerpoint/2010/main" val="910438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721141EC-4AF5-4D37-81EF-8AAAFC971A9E}" type="slidenum">
              <a:rPr lang="it-IT" altLang="it-IT" smtClean="0"/>
              <a:pPr/>
              <a:t>‹N›</a:t>
            </a:fld>
            <a:endParaRPr lang="it-IT" altLang="it-IT"/>
          </a:p>
        </p:txBody>
      </p:sp>
    </p:spTree>
    <p:extLst>
      <p:ext uri="{BB962C8B-B14F-4D97-AF65-F5344CB8AC3E}">
        <p14:creationId xmlns:p14="http://schemas.microsoft.com/office/powerpoint/2010/main" val="1840100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endParaRPr lang="it-IT" altLang="it-IT"/>
          </a:p>
        </p:txBody>
      </p:sp>
      <p:sp>
        <p:nvSpPr>
          <p:cNvPr id="6" name="Footer Placeholder 5"/>
          <p:cNvSpPr>
            <a:spLocks noGrp="1"/>
          </p:cNvSpPr>
          <p:nvPr>
            <p:ph type="ftr" sz="quarter" idx="11"/>
          </p:nvPr>
        </p:nvSpPr>
        <p:spPr/>
        <p:txBody>
          <a:bodyPr/>
          <a:lstStyle/>
          <a:p>
            <a:endParaRPr lang="it-IT" altLang="it-IT"/>
          </a:p>
        </p:txBody>
      </p:sp>
      <p:sp>
        <p:nvSpPr>
          <p:cNvPr id="7" name="Slide Number Placeholder 6"/>
          <p:cNvSpPr>
            <a:spLocks noGrp="1"/>
          </p:cNvSpPr>
          <p:nvPr>
            <p:ph type="sldNum" sz="quarter" idx="12"/>
          </p:nvPr>
        </p:nvSpPr>
        <p:spPr/>
        <p:txBody>
          <a:bodyPr/>
          <a:lstStyle/>
          <a:p>
            <a:fld id="{25641229-7BF3-4B72-A7D3-E6A093E1B94F}" type="slidenum">
              <a:rPr lang="it-IT" altLang="it-IT" smtClean="0"/>
              <a:pPr/>
              <a:t>‹N›</a:t>
            </a:fld>
            <a:endParaRPr lang="it-IT" altLang="it-IT"/>
          </a:p>
        </p:txBody>
      </p:sp>
    </p:spTree>
    <p:extLst>
      <p:ext uri="{BB962C8B-B14F-4D97-AF65-F5344CB8AC3E}">
        <p14:creationId xmlns:p14="http://schemas.microsoft.com/office/powerpoint/2010/main" val="1932627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endParaRPr lang="it-IT" altLang="it-IT"/>
          </a:p>
        </p:txBody>
      </p:sp>
      <p:sp>
        <p:nvSpPr>
          <p:cNvPr id="8" name="Footer Placeholder 7"/>
          <p:cNvSpPr>
            <a:spLocks noGrp="1"/>
          </p:cNvSpPr>
          <p:nvPr>
            <p:ph type="ftr" sz="quarter" idx="11"/>
          </p:nvPr>
        </p:nvSpPr>
        <p:spPr/>
        <p:txBody>
          <a:bodyPr/>
          <a:lstStyle/>
          <a:p>
            <a:endParaRPr lang="it-IT" altLang="it-IT"/>
          </a:p>
        </p:txBody>
      </p:sp>
      <p:sp>
        <p:nvSpPr>
          <p:cNvPr id="9" name="Slide Number Placeholder 8"/>
          <p:cNvSpPr>
            <a:spLocks noGrp="1"/>
          </p:cNvSpPr>
          <p:nvPr>
            <p:ph type="sldNum" sz="quarter" idx="12"/>
          </p:nvPr>
        </p:nvSpPr>
        <p:spPr/>
        <p:txBody>
          <a:bodyPr/>
          <a:lstStyle/>
          <a:p>
            <a:fld id="{3E97306D-945D-48F5-860C-D3441EA66D42}" type="slidenum">
              <a:rPr lang="it-IT" altLang="it-IT" smtClean="0"/>
              <a:pPr/>
              <a:t>‹N›</a:t>
            </a:fld>
            <a:endParaRPr lang="it-IT" altLang="it-IT"/>
          </a:p>
        </p:txBody>
      </p:sp>
    </p:spTree>
    <p:extLst>
      <p:ext uri="{BB962C8B-B14F-4D97-AF65-F5344CB8AC3E}">
        <p14:creationId xmlns:p14="http://schemas.microsoft.com/office/powerpoint/2010/main" val="608372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endParaRPr lang="it-IT" altLang="it-IT"/>
          </a:p>
        </p:txBody>
      </p:sp>
      <p:sp>
        <p:nvSpPr>
          <p:cNvPr id="4" name="Footer Placeholder 3"/>
          <p:cNvSpPr>
            <a:spLocks noGrp="1"/>
          </p:cNvSpPr>
          <p:nvPr>
            <p:ph type="ftr" sz="quarter" idx="11"/>
          </p:nvPr>
        </p:nvSpPr>
        <p:spPr/>
        <p:txBody>
          <a:bodyPr/>
          <a:lstStyle/>
          <a:p>
            <a:endParaRPr lang="it-IT" altLang="it-IT"/>
          </a:p>
        </p:txBody>
      </p:sp>
      <p:sp>
        <p:nvSpPr>
          <p:cNvPr id="5" name="Slide Number Placeholder 4"/>
          <p:cNvSpPr>
            <a:spLocks noGrp="1"/>
          </p:cNvSpPr>
          <p:nvPr>
            <p:ph type="sldNum" sz="quarter" idx="12"/>
          </p:nvPr>
        </p:nvSpPr>
        <p:spPr/>
        <p:txBody>
          <a:bodyPr/>
          <a:lstStyle/>
          <a:p>
            <a:fld id="{38CADAF5-546C-4710-8541-E0D20E9A85D0}" type="slidenum">
              <a:rPr lang="it-IT" altLang="it-IT" smtClean="0"/>
              <a:pPr/>
              <a:t>‹N›</a:t>
            </a:fld>
            <a:endParaRPr lang="it-IT" altLang="it-IT"/>
          </a:p>
        </p:txBody>
      </p:sp>
    </p:spTree>
    <p:extLst>
      <p:ext uri="{BB962C8B-B14F-4D97-AF65-F5344CB8AC3E}">
        <p14:creationId xmlns:p14="http://schemas.microsoft.com/office/powerpoint/2010/main" val="761917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it-IT" altLang="it-IT"/>
          </a:p>
        </p:txBody>
      </p:sp>
      <p:sp>
        <p:nvSpPr>
          <p:cNvPr id="3" name="Footer Placeholder 2"/>
          <p:cNvSpPr>
            <a:spLocks noGrp="1"/>
          </p:cNvSpPr>
          <p:nvPr>
            <p:ph type="ftr" sz="quarter" idx="11"/>
          </p:nvPr>
        </p:nvSpPr>
        <p:spPr/>
        <p:txBody>
          <a:bodyPr/>
          <a:lstStyle/>
          <a:p>
            <a:endParaRPr lang="it-IT" altLang="it-IT"/>
          </a:p>
        </p:txBody>
      </p:sp>
      <p:sp>
        <p:nvSpPr>
          <p:cNvPr id="4" name="Slide Number Placeholder 3"/>
          <p:cNvSpPr>
            <a:spLocks noGrp="1"/>
          </p:cNvSpPr>
          <p:nvPr>
            <p:ph type="sldNum" sz="quarter" idx="12"/>
          </p:nvPr>
        </p:nvSpPr>
        <p:spPr/>
        <p:txBody>
          <a:bodyPr/>
          <a:lstStyle/>
          <a:p>
            <a:fld id="{B00CB5C0-7990-4C2B-81FE-D1135ADBF758}" type="slidenum">
              <a:rPr lang="it-IT" altLang="it-IT" smtClean="0"/>
              <a:pPr/>
              <a:t>‹N›</a:t>
            </a:fld>
            <a:endParaRPr lang="it-IT" altLang="it-IT"/>
          </a:p>
        </p:txBody>
      </p:sp>
    </p:spTree>
    <p:extLst>
      <p:ext uri="{BB962C8B-B14F-4D97-AF65-F5344CB8AC3E}">
        <p14:creationId xmlns:p14="http://schemas.microsoft.com/office/powerpoint/2010/main" val="710325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endParaRPr lang="it-IT" altLang="it-IT"/>
          </a:p>
        </p:txBody>
      </p:sp>
      <p:sp>
        <p:nvSpPr>
          <p:cNvPr id="6" name="Footer Placeholder 5"/>
          <p:cNvSpPr>
            <a:spLocks noGrp="1"/>
          </p:cNvSpPr>
          <p:nvPr>
            <p:ph type="ftr" sz="quarter" idx="11"/>
          </p:nvPr>
        </p:nvSpPr>
        <p:spPr/>
        <p:txBody>
          <a:bodyPr/>
          <a:lstStyle/>
          <a:p>
            <a:endParaRPr lang="it-IT" altLang="it-IT"/>
          </a:p>
        </p:txBody>
      </p:sp>
      <p:sp>
        <p:nvSpPr>
          <p:cNvPr id="7" name="Slide Number Placeholder 6"/>
          <p:cNvSpPr>
            <a:spLocks noGrp="1"/>
          </p:cNvSpPr>
          <p:nvPr>
            <p:ph type="sldNum" sz="quarter" idx="12"/>
          </p:nvPr>
        </p:nvSpPr>
        <p:spPr/>
        <p:txBody>
          <a:bodyPr/>
          <a:lstStyle/>
          <a:p>
            <a:fld id="{1C746404-6CCA-4B2A-A3D5-484DBA50629A}" type="slidenum">
              <a:rPr lang="it-IT" altLang="it-IT" smtClean="0"/>
              <a:pPr/>
              <a:t>‹N›</a:t>
            </a:fld>
            <a:endParaRPr lang="it-IT" altLang="it-IT"/>
          </a:p>
        </p:txBody>
      </p:sp>
    </p:spTree>
    <p:extLst>
      <p:ext uri="{BB962C8B-B14F-4D97-AF65-F5344CB8AC3E}">
        <p14:creationId xmlns:p14="http://schemas.microsoft.com/office/powerpoint/2010/main" val="3224888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endParaRPr lang="it-IT" altLang="it-IT"/>
          </a:p>
        </p:txBody>
      </p:sp>
      <p:sp>
        <p:nvSpPr>
          <p:cNvPr id="6" name="Footer Placeholder 5"/>
          <p:cNvSpPr>
            <a:spLocks noGrp="1"/>
          </p:cNvSpPr>
          <p:nvPr>
            <p:ph type="ftr" sz="quarter" idx="11"/>
          </p:nvPr>
        </p:nvSpPr>
        <p:spPr/>
        <p:txBody>
          <a:bodyPr/>
          <a:lstStyle/>
          <a:p>
            <a:endParaRPr lang="it-IT" altLang="it-IT"/>
          </a:p>
        </p:txBody>
      </p:sp>
      <p:sp>
        <p:nvSpPr>
          <p:cNvPr id="7" name="Slide Number Placeholder 6"/>
          <p:cNvSpPr>
            <a:spLocks noGrp="1"/>
          </p:cNvSpPr>
          <p:nvPr>
            <p:ph type="sldNum" sz="quarter" idx="12"/>
          </p:nvPr>
        </p:nvSpPr>
        <p:spPr/>
        <p:txBody>
          <a:bodyPr/>
          <a:lstStyle/>
          <a:p>
            <a:fld id="{5AD04F80-A692-4F9B-BA89-8F0DE94CA2E3}" type="slidenum">
              <a:rPr lang="it-IT" altLang="it-IT" smtClean="0"/>
              <a:pPr/>
              <a:t>‹N›</a:t>
            </a:fld>
            <a:endParaRPr lang="it-IT" altLang="it-IT"/>
          </a:p>
        </p:txBody>
      </p:sp>
    </p:spTree>
    <p:extLst>
      <p:ext uri="{BB962C8B-B14F-4D97-AF65-F5344CB8AC3E}">
        <p14:creationId xmlns:p14="http://schemas.microsoft.com/office/powerpoint/2010/main" val="1488785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lt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lt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7D3D25-AEA8-4861-89B4-C74F5A2387EE}" type="slidenum">
              <a:rPr lang="it-IT" altLang="it-IT" smtClean="0"/>
              <a:pPr/>
              <a:t>‹N›</a:t>
            </a:fld>
            <a:endParaRPr lang="it-IT" altLang="it-IT"/>
          </a:p>
        </p:txBody>
      </p:sp>
    </p:spTree>
    <p:extLst>
      <p:ext uri="{BB962C8B-B14F-4D97-AF65-F5344CB8AC3E}">
        <p14:creationId xmlns:p14="http://schemas.microsoft.com/office/powerpoint/2010/main" val="16988141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10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02.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hyperlink" Target="https://storiainrete.com/la-sindone-un-falso-medievale-e-davvero-molto-improbabile/" TargetMode="Externa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61.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6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5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 Id="rId5" Type="http://schemas.openxmlformats.org/officeDocument/2006/relationships/image" Target="../media/image138.jpeg"/><Relationship Id="rId4" Type="http://schemas.openxmlformats.org/officeDocument/2006/relationships/image" Target="../media/image1.jpeg"/></Relationships>
</file>

<file path=ppt/slides/_rels/slide9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FF0000"/>
            </a:gs>
          </a:gsLst>
          <a:lin ang="5400000" scaled="1"/>
        </a:gradFill>
        <a:effectLst/>
      </p:bgPr>
    </p:bg>
    <p:spTree>
      <p:nvGrpSpPr>
        <p:cNvPr id="1" name=""/>
        <p:cNvGrpSpPr/>
        <p:nvPr/>
      </p:nvGrpSpPr>
      <p:grpSpPr>
        <a:xfrm>
          <a:off x="0" y="0"/>
          <a:ext cx="0" cy="0"/>
          <a:chOff x="0" y="0"/>
          <a:chExt cx="0" cy="0"/>
        </a:xfrm>
      </p:grpSpPr>
      <p:sp>
        <p:nvSpPr>
          <p:cNvPr id="110594" name="Rectangle 2" descr="Stuoia"/>
          <p:cNvSpPr>
            <a:spLocks noGrp="1" noChangeArrowheads="1"/>
          </p:cNvSpPr>
          <p:nvPr>
            <p:ph type="ctrTitle" idx="4294967295"/>
          </p:nvPr>
        </p:nvSpPr>
        <p:spPr>
          <a:xfrm>
            <a:off x="2209800" y="260350"/>
            <a:ext cx="7772400" cy="1470025"/>
          </a:xfrm>
          <a:blipFill dpi="0" rotWithShape="1">
            <a:blip r:embed="rId3"/>
            <a:srcRect/>
            <a:tile tx="0" ty="0" sx="100000" sy="100000" flip="none" algn="tl"/>
          </a:blipFill>
          <a:ln w="28575">
            <a:solidFill>
              <a:schemeClr val="tx1"/>
            </a:solidFill>
            <a:miter lim="800000"/>
            <a:headEnd/>
            <a:tailEnd/>
          </a:ln>
        </p:spPr>
        <p:txBody>
          <a:bodyPr/>
          <a:lstStyle/>
          <a:p>
            <a:pPr algn="ctr"/>
            <a:r>
              <a:rPr lang="it-IT" altLang="it-IT" sz="6600" b="1" dirty="0">
                <a:latin typeface="Comic Sans MS" panose="030F0702030302020204" pitchFamily="66" charset="0"/>
              </a:rPr>
              <a:t>La </a:t>
            </a:r>
            <a:r>
              <a:rPr lang="it-IT" altLang="it-IT" sz="6600" b="1" dirty="0" smtClean="0">
                <a:latin typeface="Comic Sans MS" panose="030F0702030302020204" pitchFamily="66" charset="0"/>
              </a:rPr>
              <a:t>Sindone</a:t>
            </a:r>
            <a:endParaRPr lang="it-IT" altLang="it-IT" sz="6600" b="1" dirty="0">
              <a:latin typeface="Comic Sans MS" panose="030F0702030302020204" pitchFamily="66" charset="0"/>
            </a:endParaRPr>
          </a:p>
        </p:txBody>
      </p:sp>
      <p:sp>
        <p:nvSpPr>
          <p:cNvPr id="110595" name="Rectangle 3"/>
          <p:cNvSpPr>
            <a:spLocks noGrp="1" noChangeArrowheads="1"/>
          </p:cNvSpPr>
          <p:nvPr>
            <p:ph type="subTitle" idx="4294967295"/>
          </p:nvPr>
        </p:nvSpPr>
        <p:spPr>
          <a:xfrm>
            <a:off x="4611452" y="5851278"/>
            <a:ext cx="2969096" cy="792386"/>
          </a:xfrm>
          <a:solidFill>
            <a:schemeClr val="bg1"/>
          </a:solidFill>
          <a:ln w="12700">
            <a:solidFill>
              <a:schemeClr val="tx1"/>
            </a:solidFill>
            <a:miter lim="800000"/>
            <a:headEnd/>
            <a:tailEnd/>
          </a:ln>
        </p:spPr>
        <p:txBody>
          <a:bodyPr>
            <a:normAutofit/>
          </a:bodyPr>
          <a:lstStyle/>
          <a:p>
            <a:pPr marL="0" indent="0" algn="ctr">
              <a:lnSpc>
                <a:spcPct val="90000"/>
              </a:lnSpc>
              <a:buNone/>
            </a:pPr>
            <a:r>
              <a:rPr lang="it-IT" altLang="it-IT" sz="1800" dirty="0" smtClean="0">
                <a:latin typeface="Arial" panose="020B0604020202020204" pitchFamily="34" charset="0"/>
                <a:cs typeface="Arial" panose="020B0604020202020204" pitchFamily="34" charset="0"/>
              </a:rPr>
              <a:t>Presentazione </a:t>
            </a:r>
            <a:endParaRPr lang="it-IT" altLang="it-IT" sz="1800" dirty="0">
              <a:latin typeface="Arial" panose="020B0604020202020204" pitchFamily="34" charset="0"/>
              <a:cs typeface="Arial" panose="020B0604020202020204" pitchFamily="34" charset="0"/>
            </a:endParaRPr>
          </a:p>
          <a:p>
            <a:pPr marL="0" indent="0" algn="ctr">
              <a:lnSpc>
                <a:spcPct val="90000"/>
              </a:lnSpc>
              <a:buNone/>
            </a:pPr>
            <a:r>
              <a:rPr lang="it-IT" altLang="it-IT" sz="1800" dirty="0">
                <a:latin typeface="Arial" panose="020B0604020202020204" pitchFamily="34" charset="0"/>
                <a:cs typeface="Arial" panose="020B0604020202020204" pitchFamily="34" charset="0"/>
              </a:rPr>
              <a:t>di Claudio Gobbetti</a:t>
            </a:r>
          </a:p>
        </p:txBody>
      </p:sp>
      <p:pic>
        <p:nvPicPr>
          <p:cNvPr id="110597" name="Picture 5" descr="sindo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133185" y="2169000"/>
            <a:ext cx="1684165" cy="2520000"/>
          </a:xfrm>
          <a:prstGeom prst="rect">
            <a:avLst/>
          </a:prstGeom>
          <a:noFill/>
          <a:extLst>
            <a:ext uri="{909E8E84-426E-40DD-AFC4-6F175D3DCCD1}">
              <a14:hiddenFill xmlns:a14="http://schemas.microsoft.com/office/drawing/2010/main">
                <a:solidFill>
                  <a:srgbClr val="FFFFFF"/>
                </a:solidFill>
              </a14:hiddenFill>
            </a:ext>
          </a:extLst>
        </p:spPr>
      </p:pic>
      <p:sp>
        <p:nvSpPr>
          <p:cNvPr id="110598" name="Rectangle 6"/>
          <p:cNvSpPr>
            <a:spLocks noChangeArrowheads="1"/>
          </p:cNvSpPr>
          <p:nvPr/>
        </p:nvSpPr>
        <p:spPr bwMode="auto">
          <a:xfrm>
            <a:off x="170619" y="5851278"/>
            <a:ext cx="4078361" cy="736099"/>
          </a:xfrm>
          <a:prstGeom prst="rect">
            <a:avLst/>
          </a:prstGeom>
          <a:solidFill>
            <a:schemeClr val="bg1"/>
          </a:solidFill>
          <a:ln>
            <a:noFill/>
          </a:ln>
          <a:effectLst/>
          <a:extLst/>
        </p:spPr>
        <p:txBody>
          <a:bodyPr wrap="none">
            <a:spAutoFit/>
          </a:bodyPr>
          <a:lstStyle/>
          <a:p>
            <a:pPr>
              <a:spcBef>
                <a:spcPct val="30000"/>
              </a:spcBef>
            </a:pPr>
            <a:r>
              <a:rPr lang="it-IT" altLang="it-IT" sz="1600" b="1" dirty="0" smtClean="0"/>
              <a:t>Aggiornato al 20 nov. </a:t>
            </a:r>
            <a:r>
              <a:rPr lang="it-IT" altLang="it-IT" sz="1600" b="1" dirty="0" smtClean="0"/>
              <a:t>2022</a:t>
            </a:r>
          </a:p>
          <a:p>
            <a:pPr>
              <a:lnSpc>
                <a:spcPct val="150000"/>
              </a:lnSpc>
              <a:spcBef>
                <a:spcPct val="30000"/>
              </a:spcBef>
            </a:pPr>
            <a:r>
              <a:rPr lang="it-IT" altLang="it-IT" sz="1600" b="1" dirty="0" smtClean="0"/>
              <a:t>In appendice le ultime news fino al 2021</a:t>
            </a:r>
            <a:endParaRPr lang="it-IT" altLang="it-IT" sz="16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0594"/>
                                        </p:tgtEl>
                                        <p:attrNameLst>
                                          <p:attrName>style.visibility</p:attrName>
                                        </p:attrNameLst>
                                      </p:cBhvr>
                                      <p:to>
                                        <p:strVal val="visible"/>
                                      </p:to>
                                    </p:set>
                                    <p:animEffect transition="in" filter="wipe(left)">
                                      <p:cBhvr>
                                        <p:cTn id="7" dur="2750"/>
                                        <p:tgtEl>
                                          <p:spTgt spid="11059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10597"/>
                                        </p:tgtEl>
                                        <p:attrNameLst>
                                          <p:attrName>style.visibility</p:attrName>
                                        </p:attrNameLst>
                                      </p:cBhvr>
                                      <p:to>
                                        <p:strVal val="visible"/>
                                      </p:to>
                                    </p:set>
                                    <p:animEffect transition="in" filter="wedge">
                                      <p:cBhvr>
                                        <p:cTn id="12" dur="2000"/>
                                        <p:tgtEl>
                                          <p:spTgt spid="1105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mph" presetSubtype="0" fill="hold" nodeType="clickEffect">
                                  <p:stCondLst>
                                    <p:cond delay="0"/>
                                  </p:stCondLst>
                                  <p:childTnLst>
                                    <p:animScale>
                                      <p:cBhvr>
                                        <p:cTn id="16" dur="2000" fill="hold"/>
                                        <p:tgtEl>
                                          <p:spTgt spid="110597"/>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0595">
                                            <p:bg/>
                                          </p:spTgt>
                                        </p:tgtEl>
                                        <p:attrNameLst>
                                          <p:attrName>style.visibility</p:attrName>
                                        </p:attrNameLst>
                                      </p:cBhvr>
                                      <p:to>
                                        <p:strVal val="visible"/>
                                      </p:to>
                                    </p:set>
                                    <p:animEffect transition="in" filter="fade">
                                      <p:cBhvr>
                                        <p:cTn id="21" dur="1000"/>
                                        <p:tgtEl>
                                          <p:spTgt spid="110595">
                                            <p:bg/>
                                          </p:spTgt>
                                        </p:tgtEl>
                                      </p:cBhvr>
                                    </p:animEffect>
                                    <p:anim calcmode="lin" valueType="num">
                                      <p:cBhvr>
                                        <p:cTn id="22" dur="1000" fill="hold"/>
                                        <p:tgtEl>
                                          <p:spTgt spid="110595">
                                            <p:bg/>
                                          </p:spTgt>
                                        </p:tgtEl>
                                        <p:attrNameLst>
                                          <p:attrName>ppt_x</p:attrName>
                                        </p:attrNameLst>
                                      </p:cBhvr>
                                      <p:tavLst>
                                        <p:tav tm="0">
                                          <p:val>
                                            <p:strVal val="#ppt_x"/>
                                          </p:val>
                                        </p:tav>
                                        <p:tav tm="100000">
                                          <p:val>
                                            <p:strVal val="#ppt_x"/>
                                          </p:val>
                                        </p:tav>
                                      </p:tavLst>
                                    </p:anim>
                                    <p:anim calcmode="lin" valueType="num">
                                      <p:cBhvr>
                                        <p:cTn id="23" dur="1000" fill="hold"/>
                                        <p:tgtEl>
                                          <p:spTgt spid="110595">
                                            <p:bg/>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10595">
                                            <p:txEl>
                                              <p:pRg st="0" end="0"/>
                                            </p:txEl>
                                          </p:spTgt>
                                        </p:tgtEl>
                                        <p:attrNameLst>
                                          <p:attrName>style.visibility</p:attrName>
                                        </p:attrNameLst>
                                      </p:cBhvr>
                                      <p:to>
                                        <p:strVal val="visible"/>
                                      </p:to>
                                    </p:set>
                                    <p:animEffect transition="in" filter="fade">
                                      <p:cBhvr>
                                        <p:cTn id="26" dur="1000"/>
                                        <p:tgtEl>
                                          <p:spTgt spid="110595">
                                            <p:txEl>
                                              <p:pRg st="0" end="0"/>
                                            </p:txEl>
                                          </p:spTgt>
                                        </p:tgtEl>
                                      </p:cBhvr>
                                    </p:animEffect>
                                    <p:anim calcmode="lin" valueType="num">
                                      <p:cBhvr>
                                        <p:cTn id="27" dur="1000" fill="hold"/>
                                        <p:tgtEl>
                                          <p:spTgt spid="110595">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110595">
                                            <p:txEl>
                                              <p:pRg st="0" end="0"/>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0595">
                                            <p:txEl>
                                              <p:pRg st="1" end="1"/>
                                            </p:txEl>
                                          </p:spTgt>
                                        </p:tgtEl>
                                        <p:attrNameLst>
                                          <p:attrName>style.visibility</p:attrName>
                                        </p:attrNameLst>
                                      </p:cBhvr>
                                      <p:to>
                                        <p:strVal val="visible"/>
                                      </p:to>
                                    </p:set>
                                    <p:animEffect transition="in" filter="fade">
                                      <p:cBhvr>
                                        <p:cTn id="31" dur="1000"/>
                                        <p:tgtEl>
                                          <p:spTgt spid="110595">
                                            <p:txEl>
                                              <p:pRg st="1" end="1"/>
                                            </p:txEl>
                                          </p:spTgt>
                                        </p:tgtEl>
                                      </p:cBhvr>
                                    </p:animEffect>
                                    <p:anim calcmode="lin" valueType="num">
                                      <p:cBhvr>
                                        <p:cTn id="32" dur="1000" fill="hold"/>
                                        <p:tgtEl>
                                          <p:spTgt spid="110595">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11059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4" grpId="0" animBg="1"/>
      <p:bldP spid="110595" grpId="0" uiExpand="1"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27000">
              <a:srgbClr val="3E1849"/>
            </a:gs>
            <a:gs pos="0">
              <a:srgbClr val="002060"/>
            </a:gs>
            <a:gs pos="100000">
              <a:srgbClr val="FF0000"/>
            </a:gs>
          </a:gsLst>
          <a:lin ang="5400000" scaled="1"/>
        </a:gradFill>
        <a:effectLst/>
      </p:bgPr>
    </p:bg>
    <p:spTree>
      <p:nvGrpSpPr>
        <p:cNvPr id="1" name=""/>
        <p:cNvGrpSpPr/>
        <p:nvPr/>
      </p:nvGrpSpPr>
      <p:grpSpPr>
        <a:xfrm>
          <a:off x="0" y="0"/>
          <a:ext cx="0" cy="0"/>
          <a:chOff x="0" y="0"/>
          <a:chExt cx="0" cy="0"/>
        </a:xfrm>
      </p:grpSpPr>
      <p:pic>
        <p:nvPicPr>
          <p:cNvPr id="320514" name="Picture 2" descr="z  Sindone volto negativ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472" y="225000"/>
            <a:ext cx="5100813" cy="64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ChangeArrowheads="1"/>
          </p:cNvSpPr>
          <p:nvPr/>
        </p:nvSpPr>
        <p:spPr bwMode="auto">
          <a:xfrm>
            <a:off x="7925567" y="3933056"/>
            <a:ext cx="3738601" cy="188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ct val="150000"/>
              </a:lnSpc>
              <a:spcBef>
                <a:spcPts val="0"/>
              </a:spcBef>
            </a:pPr>
            <a:r>
              <a:rPr lang="it-IT" altLang="it-IT" sz="2000" b="1" dirty="0">
                <a:solidFill>
                  <a:schemeClr val="bg1"/>
                </a:solidFill>
              </a:rPr>
              <a:t>L’impronta al negativo di sangue umano AB </a:t>
            </a:r>
          </a:p>
          <a:p>
            <a:pPr algn="ctr">
              <a:lnSpc>
                <a:spcPct val="150000"/>
              </a:lnSpc>
              <a:spcBef>
                <a:spcPts val="0"/>
              </a:spcBef>
            </a:pPr>
            <a:r>
              <a:rPr lang="it-IT" altLang="it-IT" sz="2000" b="1" dirty="0">
                <a:solidFill>
                  <a:schemeClr val="bg1"/>
                </a:solidFill>
              </a:rPr>
              <a:t>del presunto volto di Gesù </a:t>
            </a:r>
            <a:endParaRPr lang="it-IT" altLang="it-IT" sz="2000" b="1" dirty="0" smtClean="0">
              <a:solidFill>
                <a:schemeClr val="bg1"/>
              </a:solidFill>
            </a:endParaRPr>
          </a:p>
          <a:p>
            <a:pPr algn="ctr">
              <a:lnSpc>
                <a:spcPct val="150000"/>
              </a:lnSpc>
              <a:spcBef>
                <a:spcPts val="0"/>
              </a:spcBef>
            </a:pPr>
            <a:r>
              <a:rPr lang="it-IT" altLang="it-IT" sz="2000" b="1" dirty="0" smtClean="0">
                <a:solidFill>
                  <a:schemeClr val="bg1"/>
                </a:solidFill>
              </a:rPr>
              <a:t>nella </a:t>
            </a:r>
            <a:r>
              <a:rPr lang="it-IT" altLang="it-IT" sz="2000" b="1" dirty="0">
                <a:solidFill>
                  <a:schemeClr val="bg1"/>
                </a:solidFill>
              </a:rPr>
              <a:t>Sindone</a:t>
            </a:r>
          </a:p>
        </p:txBody>
      </p:sp>
      <p:pic>
        <p:nvPicPr>
          <p:cNvPr id="12292" name="Picture 4" descr="sindo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832304" y="692696"/>
            <a:ext cx="1925129" cy="288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0514"/>
                                        </p:tgtEl>
                                        <p:attrNameLst>
                                          <p:attrName>style.visibility</p:attrName>
                                        </p:attrNameLst>
                                      </p:cBhvr>
                                      <p:to>
                                        <p:strVal val="visible"/>
                                      </p:to>
                                    </p:set>
                                    <p:animEffect transition="in" filter="fade">
                                      <p:cBhvr>
                                        <p:cTn id="7" dur="2000"/>
                                        <p:tgtEl>
                                          <p:spTgt spid="3205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fade">
                                      <p:cBhvr>
                                        <p:cTn id="12" dur="1000"/>
                                        <p:tgtEl>
                                          <p:spTgt spid="12291"/>
                                        </p:tgtEl>
                                      </p:cBhvr>
                                    </p:animEffect>
                                    <p:anim calcmode="lin" valueType="num">
                                      <p:cBhvr>
                                        <p:cTn id="13" dur="1000" fill="hold"/>
                                        <p:tgtEl>
                                          <p:spTgt spid="12291"/>
                                        </p:tgtEl>
                                        <p:attrNameLst>
                                          <p:attrName>ppt_x</p:attrName>
                                        </p:attrNameLst>
                                      </p:cBhvr>
                                      <p:tavLst>
                                        <p:tav tm="0">
                                          <p:val>
                                            <p:strVal val="#ppt_x"/>
                                          </p:val>
                                        </p:tav>
                                        <p:tav tm="100000">
                                          <p:val>
                                            <p:strVal val="#ppt_x"/>
                                          </p:val>
                                        </p:tav>
                                      </p:tavLst>
                                    </p:anim>
                                    <p:anim calcmode="lin" valueType="num">
                                      <p:cBhvr>
                                        <p:cTn id="14" dur="1000" fill="hold"/>
                                        <p:tgtEl>
                                          <p:spTgt spid="12291"/>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mph" presetSubtype="0" fill="hold" nodeType="clickEffect">
                                  <p:stCondLst>
                                    <p:cond delay="0"/>
                                  </p:stCondLst>
                                  <p:childTnLst>
                                    <p:animScale>
                                      <p:cBhvr>
                                        <p:cTn id="18" dur="2000" fill="hold"/>
                                        <p:tgtEl>
                                          <p:spTgt spid="3205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6499"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6075" y="188914"/>
            <a:ext cx="4984750" cy="6478587"/>
          </a:xfrm>
          <a:prstGeom prst="rect">
            <a:avLst/>
          </a:prstGeom>
          <a:noFill/>
          <a:extLst>
            <a:ext uri="{909E8E84-426E-40DD-AFC4-6F175D3DCCD1}">
              <a14:hiddenFill xmlns:a14="http://schemas.microsoft.com/office/drawing/2010/main">
                <a:solidFill>
                  <a:srgbClr val="FFFFFF"/>
                </a:solidFill>
              </a14:hiddenFill>
            </a:ext>
          </a:extLst>
        </p:spPr>
      </p:pic>
      <p:pic>
        <p:nvPicPr>
          <p:cNvPr id="106500" name="Picture 4" descr="- SINDONE LDC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264" y="549275"/>
            <a:ext cx="3959225" cy="5283200"/>
          </a:xfrm>
          <a:prstGeom prst="rect">
            <a:avLst/>
          </a:prstGeom>
          <a:noFill/>
          <a:extLst>
            <a:ext uri="{909E8E84-426E-40DD-AFC4-6F175D3DCCD1}">
              <a14:hiddenFill xmlns:a14="http://schemas.microsoft.com/office/drawing/2010/main">
                <a:solidFill>
                  <a:srgbClr val="FFFFFF"/>
                </a:solidFill>
              </a14:hiddenFill>
            </a:ext>
          </a:extLst>
        </p:spPr>
      </p:pic>
      <p:sp>
        <p:nvSpPr>
          <p:cNvPr id="106501" name="Rectangle 5"/>
          <p:cNvSpPr>
            <a:spLocks noChangeArrowheads="1"/>
          </p:cNvSpPr>
          <p:nvPr/>
        </p:nvSpPr>
        <p:spPr bwMode="auto">
          <a:xfrm>
            <a:off x="1774826" y="981076"/>
            <a:ext cx="1152525" cy="251936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6500"/>
                                        </p:tgtEl>
                                        <p:attrNameLst>
                                          <p:attrName>style.visibility</p:attrName>
                                        </p:attrNameLst>
                                      </p:cBhvr>
                                      <p:to>
                                        <p:strVal val="visible"/>
                                      </p:to>
                                    </p:set>
                                    <p:animEffect transition="in" filter="fade">
                                      <p:cBhvr>
                                        <p:cTn id="7" dur="2000"/>
                                        <p:tgtEl>
                                          <p:spTgt spid="106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7523" name="Picture 3" descr="Sindone op x giovani 15 a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188914"/>
            <a:ext cx="3732213" cy="6478587"/>
          </a:xfrm>
          <a:prstGeom prst="rect">
            <a:avLst/>
          </a:prstGeom>
          <a:noFill/>
          <a:extLst>
            <a:ext uri="{909E8E84-426E-40DD-AFC4-6F175D3DCCD1}">
              <a14:hiddenFill xmlns:a14="http://schemas.microsoft.com/office/drawing/2010/main">
                <a:solidFill>
                  <a:srgbClr val="FFFFFF"/>
                </a:solidFill>
              </a14:hiddenFill>
            </a:ext>
          </a:extLst>
        </p:spPr>
      </p:pic>
      <p:pic>
        <p:nvPicPr>
          <p:cNvPr id="107524" name="Picture 4" descr="SINDONE LDC G 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8663" y="188914"/>
            <a:ext cx="4646612" cy="6478587"/>
          </a:xfrm>
          <a:prstGeom prst="rect">
            <a:avLst/>
          </a:prstGeom>
          <a:noFill/>
          <a:extLst>
            <a:ext uri="{909E8E84-426E-40DD-AFC4-6F175D3DCCD1}">
              <a14:hiddenFill xmlns:a14="http://schemas.microsoft.com/office/drawing/2010/main">
                <a:solidFill>
                  <a:srgbClr val="FFFFFF"/>
                </a:solidFill>
              </a14:hiddenFill>
            </a:ext>
          </a:extLst>
        </p:spPr>
      </p:pic>
      <p:sp>
        <p:nvSpPr>
          <p:cNvPr id="107525" name="Rectangle 5"/>
          <p:cNvSpPr>
            <a:spLocks noChangeArrowheads="1"/>
          </p:cNvSpPr>
          <p:nvPr/>
        </p:nvSpPr>
        <p:spPr bwMode="auto">
          <a:xfrm>
            <a:off x="7319964" y="5084763"/>
            <a:ext cx="1800225" cy="1439862"/>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7526" name="Rectangle 6" descr="Stuoia"/>
          <p:cNvSpPr>
            <a:spLocks noChangeArrowheads="1"/>
          </p:cNvSpPr>
          <p:nvPr/>
        </p:nvSpPr>
        <p:spPr bwMode="auto">
          <a:xfrm>
            <a:off x="5808663" y="188914"/>
            <a:ext cx="4608512" cy="648017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107526"/>
                                        </p:tgtEl>
                                      </p:cBhvr>
                                    </p:animEffect>
                                    <p:set>
                                      <p:cBhvr>
                                        <p:cTn id="7" dur="1" fill="hold">
                                          <p:stCondLst>
                                            <p:cond delay="1999"/>
                                          </p:stCondLst>
                                        </p:cTn>
                                        <p:tgtEl>
                                          <p:spTgt spid="10752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107525"/>
                                        </p:tgtEl>
                                        <p:attrNameLst>
                                          <p:attrName>style.visibility</p:attrName>
                                        </p:attrNameLst>
                                      </p:cBhvr>
                                      <p:to>
                                        <p:strVal val="visible"/>
                                      </p:to>
                                    </p:set>
                                    <p:animEffect transition="in" filter="wedge">
                                      <p:cBhvr>
                                        <p:cTn id="12" dur="2000"/>
                                        <p:tgtEl>
                                          <p:spTgt spid="1075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7526"/>
                                        </p:tgtEl>
                                        <p:attrNameLst>
                                          <p:attrName>style.visibility</p:attrName>
                                        </p:attrNameLst>
                                      </p:cBhvr>
                                      <p:to>
                                        <p:strVal val="visible"/>
                                      </p:to>
                                    </p:set>
                                    <p:animEffect transition="in" filter="fade">
                                      <p:cBhvr>
                                        <p:cTn id="17" dur="2000"/>
                                        <p:tgtEl>
                                          <p:spTgt spid="107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8547" name="Picture 3" descr="SINDONE 02a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333375"/>
            <a:ext cx="8637588" cy="5994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9571" name="Picture 3" descr="Sindone_totale_bassa_definizi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8164" y="614364"/>
            <a:ext cx="3495675" cy="5629275"/>
          </a:xfrm>
          <a:prstGeom prst="rect">
            <a:avLst/>
          </a:prstGeom>
          <a:noFill/>
          <a:extLst>
            <a:ext uri="{909E8E84-426E-40DD-AFC4-6F175D3DCCD1}">
              <a14:hiddenFill xmlns:a14="http://schemas.microsoft.com/office/drawing/2010/main">
                <a:solidFill>
                  <a:srgbClr val="FFFFFF"/>
                </a:solidFill>
              </a14:hiddenFill>
            </a:ext>
          </a:extLst>
        </p:spPr>
      </p:pic>
      <p:pic>
        <p:nvPicPr>
          <p:cNvPr id="109572" name="Picture 4" descr="Teca_bassa_definizi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639" y="1381125"/>
            <a:ext cx="6562725" cy="4095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9572"/>
                                        </p:tgtEl>
                                        <p:attrNameLst>
                                          <p:attrName>style.visibility</p:attrName>
                                        </p:attrNameLst>
                                      </p:cBhvr>
                                      <p:to>
                                        <p:strVal val="visible"/>
                                      </p:to>
                                    </p:set>
                                    <p:animEffect transition="in" filter="fade">
                                      <p:cBhvr>
                                        <p:cTn id="7" dur="2000"/>
                                        <p:tgtEl>
                                          <p:spTgt spid="1095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2000"/>
                                        <p:tgtEl>
                                          <p:spTgt spid="109571"/>
                                        </p:tgtEl>
                                      </p:cBhvr>
                                    </p:animEffect>
                                    <p:set>
                                      <p:cBhvr>
                                        <p:cTn id="12" dur="1" fill="hold">
                                          <p:stCondLst>
                                            <p:cond delay="1999"/>
                                          </p:stCondLst>
                                        </p:cTn>
                                        <p:tgtEl>
                                          <p:spTgt spid="1095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ttangolo 1"/>
          <p:cNvSpPr/>
          <p:nvPr/>
        </p:nvSpPr>
        <p:spPr>
          <a:xfrm>
            <a:off x="695400" y="983908"/>
            <a:ext cx="10801200" cy="5417124"/>
          </a:xfrm>
          <a:prstGeom prst="rect">
            <a:avLst/>
          </a:prstGeom>
        </p:spPr>
        <p:txBody>
          <a:bodyPr wrap="square">
            <a:spAutoFit/>
          </a:bodyPr>
          <a:lstStyle/>
          <a:p>
            <a:pPr>
              <a:lnSpc>
                <a:spcPct val="107000"/>
              </a:lnSpc>
              <a:spcAft>
                <a:spcPts val="800"/>
              </a:spcAft>
            </a:pPr>
            <a:r>
              <a:rPr lang="it-IT" sz="7200" b="1" dirty="0" smtClean="0">
                <a:ea typeface="Calibri" panose="020F0502020204030204" pitchFamily="34" charset="0"/>
                <a:cs typeface="Times New Roman" panose="02020603050405020304" pitchFamily="18" charset="0"/>
              </a:rPr>
              <a:t>APPENDICE</a:t>
            </a:r>
          </a:p>
          <a:p>
            <a:pPr>
              <a:lnSpc>
                <a:spcPct val="107000"/>
              </a:lnSpc>
              <a:spcAft>
                <a:spcPts val="800"/>
              </a:spcAft>
            </a:pPr>
            <a:endParaRPr lang="it-IT" sz="4000" dirty="0" smtClean="0">
              <a:ea typeface="Calibri" panose="020F0502020204030204" pitchFamily="34" charset="0"/>
              <a:cs typeface="Times New Roman" panose="02020603050405020304" pitchFamily="18" charset="0"/>
            </a:endParaRPr>
          </a:p>
          <a:p>
            <a:pPr>
              <a:lnSpc>
                <a:spcPct val="107000"/>
              </a:lnSpc>
              <a:spcAft>
                <a:spcPts val="800"/>
              </a:spcAft>
            </a:pPr>
            <a:r>
              <a:rPr lang="it-IT" sz="4000" dirty="0" smtClean="0">
                <a:ea typeface="Calibri" panose="020F0502020204030204" pitchFamily="34" charset="0"/>
                <a:cs typeface="Times New Roman" panose="02020603050405020304" pitchFamily="18" charset="0"/>
              </a:rPr>
              <a:t>Ultime </a:t>
            </a:r>
            <a:r>
              <a:rPr lang="it-IT" sz="4000" dirty="0">
                <a:ea typeface="Calibri" panose="020F0502020204030204" pitchFamily="34" charset="0"/>
                <a:cs typeface="Times New Roman" panose="02020603050405020304" pitchFamily="18" charset="0"/>
              </a:rPr>
              <a:t>news sulle ricerche scientifiche sulla Sindone</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4000" b="1" dirty="0">
                <a:ea typeface="Calibri" panose="020F0502020204030204" pitchFamily="34" charset="0"/>
                <a:cs typeface="Times New Roman" panose="02020603050405020304" pitchFamily="18" charset="0"/>
              </a:rPr>
              <a:t>Vedi link</a:t>
            </a:r>
            <a:endParaRPr lang="it-IT"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https://storiainrete.com/la-sindone-un-falso-medievale-e-davvero-molto-improbabile/</a:t>
            </a:r>
            <a:r>
              <a:rPr lang="it-IT"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 </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46797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b="8237"/>
          <a:stretch/>
        </p:blipFill>
        <p:spPr>
          <a:xfrm>
            <a:off x="1303140" y="189000"/>
            <a:ext cx="9585721" cy="6480000"/>
          </a:xfrm>
          <a:prstGeom prst="rect">
            <a:avLst/>
          </a:prstGeom>
        </p:spPr>
      </p:pic>
    </p:spTree>
    <p:extLst>
      <p:ext uri="{BB962C8B-B14F-4D97-AF65-F5344CB8AC3E}">
        <p14:creationId xmlns:p14="http://schemas.microsoft.com/office/powerpoint/2010/main" val="46718779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4439" y="171000"/>
            <a:ext cx="6723123" cy="6516000"/>
          </a:xfrm>
          <a:prstGeom prst="rect">
            <a:avLst/>
          </a:prstGeom>
        </p:spPr>
      </p:pic>
    </p:spTree>
    <p:extLst>
      <p:ext uri="{BB962C8B-B14F-4D97-AF65-F5344CB8AC3E}">
        <p14:creationId xmlns:p14="http://schemas.microsoft.com/office/powerpoint/2010/main" val="97181537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909000"/>
            <a:ext cx="5745306" cy="5040000"/>
          </a:xfrm>
          <a:prstGeom prst="rect">
            <a:avLst/>
          </a:prstGeom>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984" y="909000"/>
            <a:ext cx="6093526" cy="5040000"/>
          </a:xfrm>
          <a:prstGeom prst="rect">
            <a:avLst/>
          </a:prstGeom>
        </p:spPr>
      </p:pic>
    </p:spTree>
    <p:extLst>
      <p:ext uri="{BB962C8B-B14F-4D97-AF65-F5344CB8AC3E}">
        <p14:creationId xmlns:p14="http://schemas.microsoft.com/office/powerpoint/2010/main" val="216099104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4041" y="189000"/>
            <a:ext cx="7923919" cy="6480000"/>
          </a:xfrm>
          <a:prstGeom prst="rect">
            <a:avLst/>
          </a:prstGeom>
        </p:spPr>
      </p:pic>
    </p:spTree>
    <p:extLst>
      <p:ext uri="{BB962C8B-B14F-4D97-AF65-F5344CB8AC3E}">
        <p14:creationId xmlns:p14="http://schemas.microsoft.com/office/powerpoint/2010/main" val="24032281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579" y="549000"/>
            <a:ext cx="10090843" cy="5760000"/>
          </a:xfrm>
          <a:prstGeom prst="rect">
            <a:avLst/>
          </a:prstGeom>
        </p:spPr>
      </p:pic>
    </p:spTree>
    <p:extLst>
      <p:ext uri="{BB962C8B-B14F-4D97-AF65-F5344CB8AC3E}">
        <p14:creationId xmlns:p14="http://schemas.microsoft.com/office/powerpoint/2010/main" val="2085753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78" y="-27000"/>
            <a:ext cx="12284357" cy="6912000"/>
          </a:xfrm>
          <a:prstGeom prst="rect">
            <a:avLst/>
          </a:prstGeom>
        </p:spPr>
      </p:pic>
    </p:spTree>
    <p:extLst>
      <p:ext uri="{BB962C8B-B14F-4D97-AF65-F5344CB8AC3E}">
        <p14:creationId xmlns:p14="http://schemas.microsoft.com/office/powerpoint/2010/main" val="130345065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029" y="153000"/>
            <a:ext cx="8477943" cy="6552000"/>
          </a:xfrm>
          <a:prstGeom prst="rect">
            <a:avLst/>
          </a:prstGeom>
        </p:spPr>
      </p:pic>
    </p:spTree>
    <p:extLst>
      <p:ext uri="{BB962C8B-B14F-4D97-AF65-F5344CB8AC3E}">
        <p14:creationId xmlns:p14="http://schemas.microsoft.com/office/powerpoint/2010/main" val="231755639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755" y="1179000"/>
            <a:ext cx="10726490" cy="4500000"/>
          </a:xfrm>
          <a:prstGeom prst="rect">
            <a:avLst/>
          </a:prstGeom>
        </p:spPr>
      </p:pic>
    </p:spTree>
    <p:extLst>
      <p:ext uri="{BB962C8B-B14F-4D97-AF65-F5344CB8AC3E}">
        <p14:creationId xmlns:p14="http://schemas.microsoft.com/office/powerpoint/2010/main" val="24400036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463" y="117000"/>
            <a:ext cx="11113074" cy="6624000"/>
          </a:xfrm>
          <a:prstGeom prst="rect">
            <a:avLst/>
          </a:prstGeom>
        </p:spPr>
      </p:pic>
    </p:spTree>
    <p:extLst>
      <p:ext uri="{BB962C8B-B14F-4D97-AF65-F5344CB8AC3E}">
        <p14:creationId xmlns:p14="http://schemas.microsoft.com/office/powerpoint/2010/main" val="7678853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786" y="801000"/>
            <a:ext cx="10976429" cy="5256000"/>
          </a:xfrm>
          <a:prstGeom prst="rect">
            <a:avLst/>
          </a:prstGeom>
        </p:spPr>
      </p:pic>
    </p:spTree>
    <p:extLst>
      <p:ext uri="{BB962C8B-B14F-4D97-AF65-F5344CB8AC3E}">
        <p14:creationId xmlns:p14="http://schemas.microsoft.com/office/powerpoint/2010/main" val="280626530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87488" y="1628800"/>
            <a:ext cx="9094156" cy="2171428"/>
          </a:xfrm>
          <a:prstGeom prst="rect">
            <a:avLst/>
          </a:prstGeom>
        </p:spPr>
        <p:txBody>
          <a:bodyPr wrap="none">
            <a:spAutoFit/>
          </a:bodyPr>
          <a:lstStyle/>
          <a:p>
            <a:pPr>
              <a:lnSpc>
                <a:spcPct val="150000"/>
              </a:lnSpc>
            </a:pPr>
            <a:r>
              <a:rPr lang="it-IT" sz="4800" dirty="0"/>
              <a:t>Il testo delle pagine web del sito </a:t>
            </a:r>
            <a:endParaRPr lang="it-IT" sz="4800" dirty="0" smtClean="0"/>
          </a:p>
          <a:p>
            <a:pPr>
              <a:lnSpc>
                <a:spcPct val="150000"/>
              </a:lnSpc>
            </a:pPr>
            <a:r>
              <a:rPr lang="it-IT" sz="4800" dirty="0" smtClean="0"/>
              <a:t>in </a:t>
            </a:r>
            <a:r>
              <a:rPr lang="it-IT" sz="4800" dirty="0"/>
              <a:t>copia e incolla</a:t>
            </a:r>
            <a:endParaRPr lang="it-IT" sz="4800" dirty="0"/>
          </a:p>
        </p:txBody>
      </p:sp>
    </p:spTree>
    <p:extLst>
      <p:ext uri="{BB962C8B-B14F-4D97-AF65-F5344CB8AC3E}">
        <p14:creationId xmlns:p14="http://schemas.microsoft.com/office/powerpoint/2010/main" val="351914887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35360" y="367906"/>
            <a:ext cx="11449272" cy="6122189"/>
          </a:xfrm>
          <a:prstGeom prst="rect">
            <a:avLst/>
          </a:prstGeom>
        </p:spPr>
        <p:txBody>
          <a:bodyPr wrap="square">
            <a:spAutoFit/>
          </a:bodyPr>
          <a:lstStyle/>
          <a:p>
            <a:pPr>
              <a:lnSpc>
                <a:spcPct val="107000"/>
              </a:lnSpc>
              <a:spcAft>
                <a:spcPts val="800"/>
              </a:spcAft>
            </a:pPr>
            <a:r>
              <a:rPr lang="it-IT" dirty="0">
                <a:solidFill>
                  <a:srgbClr val="222222"/>
                </a:solidFill>
                <a:latin typeface="Playfair Display"/>
                <a:ea typeface="Calibri" panose="020F0502020204030204" pitchFamily="34" charset="0"/>
                <a:cs typeface="Times New Roman" panose="02020603050405020304" pitchFamily="18" charset="0"/>
              </a:rPr>
              <a:t>Numerosi sono i motivi di conferma dell’autenticità della reliquia: </a:t>
            </a:r>
            <a:endParaRPr lang="it-IT"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it-IT" dirty="0">
                <a:solidFill>
                  <a:srgbClr val="222222"/>
                </a:solidFill>
                <a:latin typeface="Playfair Display"/>
                <a:ea typeface="Calibri" panose="020F0502020204030204" pitchFamily="34" charset="0"/>
                <a:cs typeface="Times New Roman" panose="02020603050405020304" pitchFamily="18" charset="0"/>
              </a:rPr>
              <a:t>la preziosità e la rarità del tessuto; </a:t>
            </a:r>
            <a:endParaRPr lang="it-IT"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it-IT" dirty="0">
                <a:solidFill>
                  <a:srgbClr val="222222"/>
                </a:solidFill>
                <a:latin typeface="Playfair Display"/>
                <a:ea typeface="Calibri" panose="020F0502020204030204" pitchFamily="34" charset="0"/>
                <a:cs typeface="Times New Roman" panose="02020603050405020304" pitchFamily="18" charset="0"/>
              </a:rPr>
              <a:t>la grande abbondanza di pollini di provenienza mediorientale e di aloe e mirra; </a:t>
            </a:r>
            <a:endParaRPr lang="it-IT"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it-IT" dirty="0">
                <a:solidFill>
                  <a:srgbClr val="222222"/>
                </a:solidFill>
                <a:latin typeface="Playfair Display"/>
                <a:ea typeface="Calibri" panose="020F0502020204030204" pitchFamily="34" charset="0"/>
                <a:cs typeface="Times New Roman" panose="02020603050405020304" pitchFamily="18" charset="0"/>
              </a:rPr>
              <a:t>la presenza di un minerale, l’aragonite, simile a quello presente nelle grotte di Gerusalemme; </a:t>
            </a:r>
            <a:endParaRPr lang="it-IT"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it-IT" dirty="0">
                <a:solidFill>
                  <a:srgbClr val="222222"/>
                </a:solidFill>
                <a:latin typeface="Playfair Display"/>
                <a:ea typeface="Calibri" panose="020F0502020204030204" pitchFamily="34" charset="0"/>
                <a:cs typeface="Times New Roman" panose="02020603050405020304" pitchFamily="18" charset="0"/>
              </a:rPr>
              <a:t>una cucitura laterale identica a quelle esistenti su stoffe ebraiche del primo secolo; </a:t>
            </a:r>
            <a:endParaRPr lang="it-IT"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it-IT" dirty="0">
                <a:solidFill>
                  <a:srgbClr val="222222"/>
                </a:solidFill>
                <a:latin typeface="Playfair Display"/>
                <a:ea typeface="Calibri" panose="020F0502020204030204" pitchFamily="34" charset="0"/>
                <a:cs typeface="Times New Roman" panose="02020603050405020304" pitchFamily="18" charset="0"/>
              </a:rPr>
              <a:t>cospicue tracce di DNA mediorientale e indiano, a conferma della possibile origine del lenzuolo; </a:t>
            </a:r>
            <a:endParaRPr lang="it-IT"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it-IT" dirty="0">
                <a:solidFill>
                  <a:srgbClr val="222222"/>
                </a:solidFill>
                <a:latin typeface="Playfair Display"/>
                <a:ea typeface="Calibri" panose="020F0502020204030204" pitchFamily="34" charset="0"/>
                <a:cs typeface="Times New Roman" panose="02020603050405020304" pitchFamily="18" charset="0"/>
              </a:rPr>
              <a:t>le tracce di sangue decalcate da un corpo che ha subito proprio i tormenti descritti dai Vangeli; </a:t>
            </a:r>
            <a:endParaRPr lang="it-IT"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it-IT" dirty="0">
                <a:solidFill>
                  <a:srgbClr val="222222"/>
                </a:solidFill>
                <a:latin typeface="Playfair Display"/>
                <a:ea typeface="Calibri" panose="020F0502020204030204" pitchFamily="34" charset="0"/>
                <a:cs typeface="Times New Roman" panose="02020603050405020304" pitchFamily="18" charset="0"/>
              </a:rPr>
              <a:t>la breve permanenza del cadavere nel lenzuolo; </a:t>
            </a:r>
            <a:endParaRPr lang="it-IT"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it-IT" dirty="0">
                <a:solidFill>
                  <a:srgbClr val="222222"/>
                </a:solidFill>
                <a:latin typeface="Playfair Display"/>
                <a:ea typeface="Calibri" panose="020F0502020204030204" pitchFamily="34" charset="0"/>
                <a:cs typeface="Times New Roman" panose="02020603050405020304" pitchFamily="18" charset="0"/>
              </a:rPr>
              <a:t>la misteriosa immagine, dovuta a disidratazione e ossidazione delle fibrille superficiali del lino, che appare proiettata da un effetto </a:t>
            </a:r>
            <a:r>
              <a:rPr lang="it-IT" dirty="0" err="1">
                <a:solidFill>
                  <a:srgbClr val="222222"/>
                </a:solidFill>
                <a:latin typeface="Playfair Display"/>
                <a:ea typeface="Calibri" panose="020F0502020204030204" pitchFamily="34" charset="0"/>
                <a:cs typeface="Times New Roman" panose="02020603050405020304" pitchFamily="18" charset="0"/>
              </a:rPr>
              <a:t>fotoradiante</a:t>
            </a:r>
            <a:r>
              <a:rPr lang="it-IT" dirty="0">
                <a:solidFill>
                  <a:srgbClr val="222222"/>
                </a:solidFill>
                <a:latin typeface="Playfair Display"/>
                <a:ea typeface="Calibri" panose="020F0502020204030204" pitchFamily="34" charset="0"/>
                <a:cs typeface="Times New Roman" panose="02020603050405020304" pitchFamily="18" charset="0"/>
              </a:rPr>
              <a:t>, indizio di un fenomeno inspiegabile verosimilmente connesso alla risurrezione. </a:t>
            </a:r>
            <a:endParaRPr lang="it-IT"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mj-lt"/>
              <a:buAutoNum type="arabicPeriod"/>
            </a:pPr>
            <a:r>
              <a:rPr lang="it-IT" dirty="0">
                <a:solidFill>
                  <a:srgbClr val="222222"/>
                </a:solidFill>
                <a:latin typeface="Playfair Display"/>
                <a:ea typeface="Calibri" panose="020F0502020204030204" pitchFamily="34" charset="0"/>
                <a:cs typeface="Times New Roman" panose="02020603050405020304" pitchFamily="18" charset="0"/>
              </a:rPr>
              <a:t>Presso l’ENEA (Ente per le nuove tecnologie, l’energia e l’ambiente) di Frascati, alcune stoffe di lino sono state irradiate con un laser a eccimeri, un apparecchio che emette una radiazione ultravioletta ad alta intensità. </a:t>
            </a:r>
            <a:r>
              <a:rPr lang="it-IT" b="1" dirty="0">
                <a:solidFill>
                  <a:srgbClr val="222222"/>
                </a:solidFill>
                <a:latin typeface="Playfair Display"/>
                <a:ea typeface="Calibri" panose="020F0502020204030204" pitchFamily="34" charset="0"/>
                <a:cs typeface="Times New Roman" panose="02020603050405020304" pitchFamily="18" charset="0"/>
              </a:rPr>
              <a:t>I risultati, confrontati con l’immagine sindonica, mostrano interessanti analogie e confermano la possibilità che l’immagine sia stata provocata da una radiazione ultravioletta direzionale.</a:t>
            </a:r>
            <a:r>
              <a:rPr lang="it-IT" dirty="0">
                <a:solidFill>
                  <a:srgbClr val="222222"/>
                </a:solidFill>
                <a:latin typeface="Playfair Display"/>
                <a:ea typeface="Calibri" panose="020F0502020204030204" pitchFamily="34" charset="0"/>
                <a:cs typeface="Times New Roman" panose="02020603050405020304" pitchFamily="18" charset="0"/>
              </a:rPr>
              <a:t> </a:t>
            </a:r>
            <a:endParaRPr lang="it-IT"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it-IT" dirty="0">
                <a:solidFill>
                  <a:srgbClr val="222222"/>
                </a:solidFill>
                <a:latin typeface="Playfair Display"/>
                <a:ea typeface="Calibri" panose="020F0502020204030204" pitchFamily="34" charset="0"/>
                <a:cs typeface="Times New Roman" panose="02020603050405020304" pitchFamily="18" charset="0"/>
              </a:rPr>
              <a:t>Il sangue esistente sulla Sindone ha un colore più rosso del normale per la presenza di bilirubina ed è stato dimostrato da esperimenti scientifici condotti presso l’ENEA che questo è dovuto a una irradiazione di luce ultravioletta. Inoltre sulla Sindone è presente la metaemoglobina, un prodotto della degradazione dell’emoglobina fortemente ossidata e invecchiata, a conferma che si tratta di sangue antico.</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090434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71364" y="392271"/>
            <a:ext cx="11449272" cy="6073458"/>
          </a:xfrm>
          <a:prstGeom prst="rect">
            <a:avLst/>
          </a:prstGeom>
        </p:spPr>
        <p:txBody>
          <a:bodyPr wrap="square">
            <a:spAutoFit/>
          </a:bodyPr>
          <a:lstStyle/>
          <a:p>
            <a:pPr>
              <a:spcAft>
                <a:spcPts val="1950"/>
              </a:spcAft>
            </a:pPr>
            <a:r>
              <a:rPr lang="it-IT" sz="1600" dirty="0">
                <a:solidFill>
                  <a:srgbClr val="222222"/>
                </a:solidFill>
                <a:latin typeface="Playfair Display"/>
                <a:ea typeface="Times New Roman" panose="02020603050405020304" pitchFamily="18" charset="0"/>
              </a:rPr>
              <a:t>La probabilità che la Sindone abbia avvolto davvero il corpo di Cristo è altissima. Il calcolo è stato fatto dal matematico Bruno </a:t>
            </a:r>
            <a:r>
              <a:rPr lang="it-IT" sz="1600" dirty="0" err="1">
                <a:solidFill>
                  <a:srgbClr val="222222"/>
                </a:solidFill>
                <a:latin typeface="Playfair Display"/>
                <a:ea typeface="Times New Roman" panose="02020603050405020304" pitchFamily="18" charset="0"/>
              </a:rPr>
              <a:t>Barberis</a:t>
            </a:r>
            <a:r>
              <a:rPr lang="it-IT" sz="1600" dirty="0">
                <a:solidFill>
                  <a:srgbClr val="222222"/>
                </a:solidFill>
                <a:latin typeface="Playfair Display"/>
                <a:ea typeface="Times New Roman" panose="02020603050405020304" pitchFamily="18" charset="0"/>
              </a:rPr>
              <a:t>, docente all’Università di Torino, esaminando le principali caratteristiche comuni a Gesù e all’Uomo della Sindone:</a:t>
            </a:r>
            <a:endParaRPr lang="it-IT" sz="1600" dirty="0">
              <a:latin typeface="Times New Roman" panose="02020603050405020304" pitchFamily="18" charset="0"/>
              <a:ea typeface="Times New Roman" panose="02020603050405020304" pitchFamily="18" charset="0"/>
            </a:endParaRPr>
          </a:p>
          <a:p>
            <a:pPr>
              <a:spcAft>
                <a:spcPts val="1950"/>
              </a:spcAft>
            </a:pPr>
            <a:r>
              <a:rPr lang="it-IT" sz="1600" dirty="0">
                <a:solidFill>
                  <a:srgbClr val="222222"/>
                </a:solidFill>
                <a:latin typeface="Playfair Display"/>
                <a:ea typeface="Times New Roman" panose="02020603050405020304" pitchFamily="18" charset="0"/>
              </a:rPr>
              <a:t>1) Tanto l’Uomo della Sindone quanto Gesù dopo la morte sono stati avvolti in un lenzuolo, operazione straordinaria perché normalmente i cadaveri dei crocifissi venivano sepolti in fosse comuni o abbandonati sulla croce stessa agli animali selvatici.</a:t>
            </a:r>
            <a:endParaRPr lang="it-IT" sz="1600" dirty="0">
              <a:latin typeface="Times New Roman" panose="02020603050405020304" pitchFamily="18" charset="0"/>
              <a:ea typeface="Times New Roman" panose="02020603050405020304" pitchFamily="18" charset="0"/>
            </a:endParaRPr>
          </a:p>
          <a:p>
            <a:pPr>
              <a:spcAft>
                <a:spcPts val="1950"/>
              </a:spcAft>
            </a:pPr>
            <a:r>
              <a:rPr lang="it-IT" sz="1600" dirty="0">
                <a:solidFill>
                  <a:srgbClr val="222222"/>
                </a:solidFill>
                <a:latin typeface="Playfair Display"/>
                <a:ea typeface="Times New Roman" panose="02020603050405020304" pitchFamily="18" charset="0"/>
              </a:rPr>
              <a:t>2) Sia all’Uomo della Sindone che a Gesù è stato posto sul capo un casco di spine, fatto veramente eccezionale: non esisteva una tale usanza né presso i Romani né presso altri popoli.</a:t>
            </a:r>
            <a:endParaRPr lang="it-IT" sz="1600" dirty="0">
              <a:latin typeface="Times New Roman" panose="02020603050405020304" pitchFamily="18" charset="0"/>
              <a:ea typeface="Times New Roman" panose="02020603050405020304" pitchFamily="18" charset="0"/>
            </a:endParaRPr>
          </a:p>
          <a:p>
            <a:pPr>
              <a:spcAft>
                <a:spcPts val="1950"/>
              </a:spcAft>
            </a:pPr>
            <a:r>
              <a:rPr lang="it-IT" sz="1600" dirty="0">
                <a:solidFill>
                  <a:srgbClr val="222222"/>
                </a:solidFill>
                <a:latin typeface="Playfair Display"/>
                <a:ea typeface="Times New Roman" panose="02020603050405020304" pitchFamily="18" charset="0"/>
              </a:rPr>
              <a:t>3) L’Uomo della Sindone, così come Gesù, ha trasportato sulle spalle un oggetto pesante: il </a:t>
            </a:r>
            <a:r>
              <a:rPr lang="it-IT" sz="1600" i="1" dirty="0" err="1">
                <a:solidFill>
                  <a:srgbClr val="222222"/>
                </a:solidFill>
                <a:latin typeface="Playfair Display"/>
                <a:ea typeface="Times New Roman" panose="02020603050405020304" pitchFamily="18" charset="0"/>
              </a:rPr>
              <a:t>patibulum</a:t>
            </a:r>
            <a:r>
              <a:rPr lang="it-IT" sz="1600" dirty="0">
                <a:solidFill>
                  <a:srgbClr val="222222"/>
                </a:solidFill>
                <a:latin typeface="Playfair Display"/>
                <a:ea typeface="Times New Roman" panose="02020603050405020304" pitchFamily="18" charset="0"/>
              </a:rPr>
              <a:t>, la trave orizzontale della croce.</a:t>
            </a:r>
            <a:endParaRPr lang="it-IT" sz="1600" dirty="0">
              <a:latin typeface="Times New Roman" panose="02020603050405020304" pitchFamily="18" charset="0"/>
              <a:ea typeface="Times New Roman" panose="02020603050405020304" pitchFamily="18" charset="0"/>
            </a:endParaRPr>
          </a:p>
          <a:p>
            <a:pPr>
              <a:spcAft>
                <a:spcPts val="1950"/>
              </a:spcAft>
            </a:pPr>
            <a:r>
              <a:rPr lang="it-IT" sz="1600" dirty="0">
                <a:solidFill>
                  <a:srgbClr val="222222"/>
                </a:solidFill>
                <a:latin typeface="Playfair Display"/>
                <a:ea typeface="Times New Roman" panose="02020603050405020304" pitchFamily="18" charset="0"/>
              </a:rPr>
              <a:t>4) L’Uomo della Sindone e Gesù sono stati fissati alla croce con chiodi. Questo non si verificava sempre, in quanto i condannati potevano avere invece le mani e i piedi legati con corde.</a:t>
            </a:r>
            <a:endParaRPr lang="it-IT" sz="1600" dirty="0">
              <a:latin typeface="Times New Roman" panose="02020603050405020304" pitchFamily="18" charset="0"/>
              <a:ea typeface="Times New Roman" panose="02020603050405020304" pitchFamily="18" charset="0"/>
            </a:endParaRPr>
          </a:p>
          <a:p>
            <a:pPr>
              <a:spcAft>
                <a:spcPts val="1950"/>
              </a:spcAft>
            </a:pPr>
            <a:r>
              <a:rPr lang="it-IT" sz="1600" dirty="0">
                <a:solidFill>
                  <a:srgbClr val="222222"/>
                </a:solidFill>
                <a:latin typeface="Playfair Display"/>
                <a:ea typeface="Times New Roman" panose="02020603050405020304" pitchFamily="18" charset="0"/>
              </a:rPr>
              <a:t>5) L’Uomo della Sindone e Gesù sono stati feriti al costato dopo la morte, mentre non hanno avuto fratture alle gambe. È un fatto praticamente unico: comune era l’usanza di spezzare le gambe ai crocifissi per accelerarne la morte quando, per qualche motivo, bisognava anticipare la conclusione dell’esecuzione.</a:t>
            </a:r>
            <a:endParaRPr lang="it-IT" sz="1600" dirty="0">
              <a:latin typeface="Times New Roman" panose="02020603050405020304" pitchFamily="18" charset="0"/>
              <a:ea typeface="Times New Roman" panose="02020603050405020304" pitchFamily="18" charset="0"/>
            </a:endParaRPr>
          </a:p>
          <a:p>
            <a:pPr>
              <a:spcAft>
                <a:spcPts val="1950"/>
              </a:spcAft>
            </a:pPr>
            <a:r>
              <a:rPr lang="it-IT" sz="1600" dirty="0">
                <a:solidFill>
                  <a:srgbClr val="222222"/>
                </a:solidFill>
                <a:latin typeface="Playfair Display"/>
                <a:ea typeface="Times New Roman" panose="02020603050405020304" pitchFamily="18" charset="0"/>
              </a:rPr>
              <a:t>6) L’Uomo della Sindone e Gesù sono stati avvolti in un lenzuolo funebre appena deposti dalla croce.</a:t>
            </a:r>
            <a:endParaRPr lang="it-IT" sz="1600" dirty="0">
              <a:latin typeface="Times New Roman" panose="02020603050405020304" pitchFamily="18" charset="0"/>
              <a:ea typeface="Times New Roman" panose="02020603050405020304" pitchFamily="18" charset="0"/>
            </a:endParaRPr>
          </a:p>
          <a:p>
            <a:pPr>
              <a:spcAft>
                <a:spcPts val="1950"/>
              </a:spcAft>
            </a:pPr>
            <a:r>
              <a:rPr lang="it-IT" sz="1600" dirty="0">
                <a:solidFill>
                  <a:srgbClr val="222222"/>
                </a:solidFill>
                <a:latin typeface="Playfair Display"/>
                <a:ea typeface="Times New Roman" panose="02020603050405020304" pitchFamily="18" charset="0"/>
              </a:rPr>
              <a:t>7) L’Uomo della Sindone e Gesù sono rimasti nel lenzuolo per poco tempo. Tale fatto è veramente sorprendente poiché non sembra assolutamente ragionevole deporre un cadavere in un lenzuolo per poi entrare nel sepolcro e toglierglielo dopo così poco tempo.</a:t>
            </a:r>
            <a:endParaRPr lang="it-IT"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0049257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803412" y="241846"/>
            <a:ext cx="10765196" cy="6191439"/>
          </a:xfrm>
          <a:prstGeom prst="rect">
            <a:avLst/>
          </a:prstGeom>
        </p:spPr>
        <p:txBody>
          <a:bodyPr wrap="square">
            <a:spAutoFit/>
          </a:bodyPr>
          <a:lstStyle/>
          <a:p>
            <a:pPr>
              <a:lnSpc>
                <a:spcPct val="150000"/>
              </a:lnSpc>
              <a:spcAft>
                <a:spcPts val="1950"/>
              </a:spcAft>
            </a:pPr>
            <a:r>
              <a:rPr lang="it-IT" sz="2200" dirty="0">
                <a:solidFill>
                  <a:srgbClr val="222222"/>
                </a:solidFill>
                <a:ea typeface="Times New Roman" panose="02020603050405020304" pitchFamily="18" charset="0"/>
                <a:cs typeface="Arial" panose="020B0604020202020204" pitchFamily="34" charset="0"/>
              </a:rPr>
              <a:t>Il prof. </a:t>
            </a:r>
            <a:r>
              <a:rPr lang="it-IT" sz="2200" dirty="0" err="1">
                <a:solidFill>
                  <a:srgbClr val="222222"/>
                </a:solidFill>
                <a:ea typeface="Times New Roman" panose="02020603050405020304" pitchFamily="18" charset="0"/>
                <a:cs typeface="Arial" panose="020B0604020202020204" pitchFamily="34" charset="0"/>
              </a:rPr>
              <a:t>Barberis</a:t>
            </a:r>
            <a:r>
              <a:rPr lang="it-IT" sz="2200" dirty="0">
                <a:solidFill>
                  <a:srgbClr val="222222"/>
                </a:solidFill>
                <a:ea typeface="Times New Roman" panose="02020603050405020304" pitchFamily="18" charset="0"/>
                <a:cs typeface="Arial" panose="020B0604020202020204" pitchFamily="34" charset="0"/>
              </a:rPr>
              <a:t> ha assegnato una probabilità ad ognuna di queste sette caratteristiche comuni a Gesù e all’Uomo della Sindone. </a:t>
            </a:r>
            <a:endParaRPr lang="it-IT" sz="2200" dirty="0" smtClean="0">
              <a:solidFill>
                <a:srgbClr val="222222"/>
              </a:solidFill>
              <a:ea typeface="Times New Roman" panose="02020603050405020304" pitchFamily="18" charset="0"/>
              <a:cs typeface="Arial" panose="020B0604020202020204" pitchFamily="34" charset="0"/>
            </a:endParaRPr>
          </a:p>
          <a:p>
            <a:pPr>
              <a:lnSpc>
                <a:spcPct val="150000"/>
              </a:lnSpc>
              <a:spcAft>
                <a:spcPts val="1950"/>
              </a:spcAft>
            </a:pPr>
            <a:r>
              <a:rPr lang="it-IT" sz="2200" dirty="0" smtClean="0">
                <a:solidFill>
                  <a:srgbClr val="222222"/>
                </a:solidFill>
                <a:ea typeface="Times New Roman" panose="02020603050405020304" pitchFamily="18" charset="0"/>
                <a:cs typeface="Arial" panose="020B0604020202020204" pitchFamily="34" charset="0"/>
              </a:rPr>
              <a:t>Al </a:t>
            </a:r>
            <a:r>
              <a:rPr lang="it-IT" sz="2200" dirty="0">
                <a:solidFill>
                  <a:srgbClr val="222222"/>
                </a:solidFill>
                <a:ea typeface="Times New Roman" panose="02020603050405020304" pitchFamily="18" charset="0"/>
                <a:cs typeface="Arial" panose="020B0604020202020204" pitchFamily="34" charset="0"/>
              </a:rPr>
              <a:t>termine del suo calcolo la probabilità totale, cioè la probabilità che questi sette eventi si siano verificati contemporaneamente su uno stesso uomo, è risultata essere uguale a 1 su 200 miliardi. </a:t>
            </a:r>
            <a:r>
              <a:rPr lang="it-IT" sz="2200" dirty="0" smtClean="0">
                <a:solidFill>
                  <a:srgbClr val="222222"/>
                </a:solidFill>
                <a:ea typeface="Times New Roman" panose="02020603050405020304" pitchFamily="18" charset="0"/>
                <a:cs typeface="Arial" panose="020B0604020202020204" pitchFamily="34" charset="0"/>
              </a:rPr>
              <a:t>Ciò </a:t>
            </a:r>
            <a:r>
              <a:rPr lang="it-IT" sz="2200" dirty="0">
                <a:solidFill>
                  <a:srgbClr val="222222"/>
                </a:solidFill>
                <a:ea typeface="Times New Roman" panose="02020603050405020304" pitchFamily="18" charset="0"/>
                <a:cs typeface="Arial" panose="020B0604020202020204" pitchFamily="34" charset="0"/>
              </a:rPr>
              <a:t>significa che su 200 miliardi di eventuali crocifissi ve ne può essere stato uno solo che abbia posseduto le sette caratteristiche comuni all’Uomo della Sindone e a Gesù. </a:t>
            </a:r>
            <a:endParaRPr lang="it-IT" sz="2200" dirty="0" smtClean="0">
              <a:solidFill>
                <a:srgbClr val="222222"/>
              </a:solidFill>
              <a:ea typeface="Times New Roman" panose="02020603050405020304" pitchFamily="18" charset="0"/>
              <a:cs typeface="Arial" panose="020B0604020202020204" pitchFamily="34" charset="0"/>
            </a:endParaRPr>
          </a:p>
          <a:p>
            <a:pPr>
              <a:lnSpc>
                <a:spcPct val="150000"/>
              </a:lnSpc>
              <a:spcAft>
                <a:spcPts val="1950"/>
              </a:spcAft>
            </a:pPr>
            <a:r>
              <a:rPr lang="it-IT" sz="2200" dirty="0" smtClean="0">
                <a:solidFill>
                  <a:srgbClr val="222222"/>
                </a:solidFill>
                <a:ea typeface="Times New Roman" panose="02020603050405020304" pitchFamily="18" charset="0"/>
                <a:cs typeface="Arial" panose="020B0604020202020204" pitchFamily="34" charset="0"/>
              </a:rPr>
              <a:t>Poiché </a:t>
            </a:r>
            <a:r>
              <a:rPr lang="it-IT" sz="2200" dirty="0">
                <a:solidFill>
                  <a:srgbClr val="222222"/>
                </a:solidFill>
                <a:ea typeface="Times New Roman" panose="02020603050405020304" pitchFamily="18" charset="0"/>
                <a:cs typeface="Arial" panose="020B0604020202020204" pitchFamily="34" charset="0"/>
              </a:rPr>
              <a:t>è evidente che nel corso della storia non vi possono essere stati 200 miliardi di crocifissi, il calcolo fatto dal prof. </a:t>
            </a:r>
            <a:r>
              <a:rPr lang="it-IT" sz="2200" dirty="0" err="1">
                <a:solidFill>
                  <a:srgbClr val="222222"/>
                </a:solidFill>
                <a:ea typeface="Times New Roman" panose="02020603050405020304" pitchFamily="18" charset="0"/>
                <a:cs typeface="Arial" panose="020B0604020202020204" pitchFamily="34" charset="0"/>
              </a:rPr>
              <a:t>Barberis</a:t>
            </a:r>
            <a:r>
              <a:rPr lang="it-IT" sz="2200" dirty="0">
                <a:solidFill>
                  <a:srgbClr val="222222"/>
                </a:solidFill>
                <a:ea typeface="Times New Roman" panose="02020603050405020304" pitchFamily="18" charset="0"/>
                <a:cs typeface="Arial" panose="020B0604020202020204" pitchFamily="34" charset="0"/>
              </a:rPr>
              <a:t> permette di concludere che è altissima la probabilità che un crocifisso con queste caratteristiche sia unico e che pertanto l’Uomo della Sindone sia proprio Gesù Cristo.</a:t>
            </a:r>
            <a:endParaRPr lang="it-IT" sz="2200" dirty="0">
              <a:effectLs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23972258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71364" y="322765"/>
            <a:ext cx="11449272" cy="6212470"/>
          </a:xfrm>
          <a:prstGeom prst="rect">
            <a:avLst/>
          </a:prstGeom>
        </p:spPr>
        <p:txBody>
          <a:bodyPr wrap="square">
            <a:spAutoFit/>
          </a:bodyPr>
          <a:lstStyle/>
          <a:p>
            <a:pPr>
              <a:lnSpc>
                <a:spcPct val="150000"/>
              </a:lnSpc>
              <a:spcAft>
                <a:spcPts val="1950"/>
              </a:spcAft>
            </a:pPr>
            <a:r>
              <a:rPr lang="it-IT" sz="1600" dirty="0">
                <a:solidFill>
                  <a:srgbClr val="222222"/>
                </a:solidFill>
                <a:ea typeface="Times New Roman" panose="02020603050405020304" pitchFamily="18" charset="0"/>
                <a:cs typeface="Arial" panose="020B0604020202020204" pitchFamily="34" charset="0"/>
              </a:rPr>
              <a:t>La Sindone è stata in possesso dei Savoia dal 1453 fino al 1983, quando Umberto II la donò al Papa. Dal 1578 è conservata a Torino. Le prime notizie storiche certe dell’esistenza di questa reliquia risalgono a metà del XIV secolo, quando </a:t>
            </a:r>
            <a:r>
              <a:rPr lang="it-IT" sz="1600" dirty="0" err="1">
                <a:solidFill>
                  <a:srgbClr val="222222"/>
                </a:solidFill>
                <a:ea typeface="Times New Roman" panose="02020603050405020304" pitchFamily="18" charset="0"/>
                <a:cs typeface="Arial" panose="020B0604020202020204" pitchFamily="34" charset="0"/>
              </a:rPr>
              <a:t>Geoffroy</a:t>
            </a:r>
            <a:r>
              <a:rPr lang="it-IT" sz="1600" dirty="0">
                <a:solidFill>
                  <a:srgbClr val="222222"/>
                </a:solidFill>
                <a:ea typeface="Times New Roman" panose="02020603050405020304" pitchFamily="18" charset="0"/>
                <a:cs typeface="Arial" panose="020B0604020202020204" pitchFamily="34" charset="0"/>
              </a:rPr>
              <a:t> de </a:t>
            </a:r>
            <a:r>
              <a:rPr lang="it-IT" sz="1600" dirty="0" err="1">
                <a:solidFill>
                  <a:srgbClr val="222222"/>
                </a:solidFill>
                <a:ea typeface="Times New Roman" panose="02020603050405020304" pitchFamily="18" charset="0"/>
                <a:cs typeface="Arial" panose="020B0604020202020204" pitchFamily="34" charset="0"/>
              </a:rPr>
              <a:t>Charny</a:t>
            </a:r>
            <a:r>
              <a:rPr lang="it-IT" sz="1600" dirty="0">
                <a:solidFill>
                  <a:srgbClr val="222222"/>
                </a:solidFill>
                <a:ea typeface="Times New Roman" panose="02020603050405020304" pitchFamily="18" charset="0"/>
                <a:cs typeface="Arial" panose="020B0604020202020204" pitchFamily="34" charset="0"/>
              </a:rPr>
              <a:t>, un cavaliere crociato, consegnò la Sindone ai canonici di </a:t>
            </a:r>
            <a:r>
              <a:rPr lang="it-IT" sz="1600" dirty="0" err="1">
                <a:solidFill>
                  <a:srgbClr val="222222"/>
                </a:solidFill>
                <a:ea typeface="Times New Roman" panose="02020603050405020304" pitchFamily="18" charset="0"/>
                <a:cs typeface="Arial" panose="020B0604020202020204" pitchFamily="34" charset="0"/>
              </a:rPr>
              <a:t>Lirey</a:t>
            </a:r>
            <a:r>
              <a:rPr lang="it-IT" sz="1600" dirty="0">
                <a:solidFill>
                  <a:srgbClr val="222222"/>
                </a:solidFill>
                <a:ea typeface="Times New Roman" panose="02020603050405020304" pitchFamily="18" charset="0"/>
                <a:cs typeface="Arial" panose="020B0604020202020204" pitchFamily="34" charset="0"/>
              </a:rPr>
              <a:t>, presso Troyes, in Francia. Sua moglie, Jeanne de </a:t>
            </a:r>
            <a:r>
              <a:rPr lang="it-IT" sz="1600" dirty="0" err="1">
                <a:solidFill>
                  <a:srgbClr val="222222"/>
                </a:solidFill>
                <a:ea typeface="Times New Roman" panose="02020603050405020304" pitchFamily="18" charset="0"/>
                <a:cs typeface="Arial" panose="020B0604020202020204" pitchFamily="34" charset="0"/>
              </a:rPr>
              <a:t>Vergy</a:t>
            </a:r>
            <a:r>
              <a:rPr lang="it-IT" sz="1600" dirty="0">
                <a:solidFill>
                  <a:srgbClr val="222222"/>
                </a:solidFill>
                <a:ea typeface="Times New Roman" panose="02020603050405020304" pitchFamily="18" charset="0"/>
                <a:cs typeface="Arial" panose="020B0604020202020204" pitchFamily="34" charset="0"/>
              </a:rPr>
              <a:t>, era una pronipote di </a:t>
            </a:r>
            <a:r>
              <a:rPr lang="it-IT" sz="1600" dirty="0" err="1">
                <a:solidFill>
                  <a:srgbClr val="222222"/>
                </a:solidFill>
                <a:ea typeface="Times New Roman" panose="02020603050405020304" pitchFamily="18" charset="0"/>
                <a:cs typeface="Arial" panose="020B0604020202020204" pitchFamily="34" charset="0"/>
              </a:rPr>
              <a:t>Othon</a:t>
            </a:r>
            <a:r>
              <a:rPr lang="it-IT" sz="1600" dirty="0">
                <a:solidFill>
                  <a:srgbClr val="222222"/>
                </a:solidFill>
                <a:ea typeface="Times New Roman" panose="02020603050405020304" pitchFamily="18" charset="0"/>
                <a:cs typeface="Arial" panose="020B0604020202020204" pitchFamily="34" charset="0"/>
              </a:rPr>
              <a:t> de la Roche, un cavaliere crociato che molto probabilmente la portò via da Costantinopoli durante il saccheggio della IV crociata (1204). La storia antica della Sindone è uno dei misteri più avvincenti di questo prezioso lino. Un’antica tradizione attribuisce a San Giuda Taddeo Apostolo il trasporto da Gerusalemme a </a:t>
            </a:r>
            <a:r>
              <a:rPr lang="it-IT" sz="1600" dirty="0" err="1">
                <a:solidFill>
                  <a:srgbClr val="222222"/>
                </a:solidFill>
                <a:ea typeface="Times New Roman" panose="02020603050405020304" pitchFamily="18" charset="0"/>
                <a:cs typeface="Arial" panose="020B0604020202020204" pitchFamily="34" charset="0"/>
              </a:rPr>
              <a:t>Edessa</a:t>
            </a:r>
            <a:r>
              <a:rPr lang="it-IT" sz="1600" dirty="0">
                <a:solidFill>
                  <a:srgbClr val="222222"/>
                </a:solidFill>
                <a:ea typeface="Times New Roman" panose="02020603050405020304" pitchFamily="18" charset="0"/>
                <a:cs typeface="Arial" panose="020B0604020202020204" pitchFamily="34" charset="0"/>
              </a:rPr>
              <a:t> (oggi </a:t>
            </a:r>
            <a:r>
              <a:rPr lang="it-IT" sz="1600" dirty="0" err="1">
                <a:solidFill>
                  <a:srgbClr val="222222"/>
                </a:solidFill>
                <a:ea typeface="Times New Roman" panose="02020603050405020304" pitchFamily="18" charset="0"/>
                <a:cs typeface="Arial" panose="020B0604020202020204" pitchFamily="34" charset="0"/>
              </a:rPr>
              <a:t>Şanliurfa</a:t>
            </a:r>
            <a:r>
              <a:rPr lang="it-IT" sz="1600" dirty="0">
                <a:solidFill>
                  <a:srgbClr val="222222"/>
                </a:solidFill>
                <a:ea typeface="Times New Roman" panose="02020603050405020304" pitchFamily="18" charset="0"/>
                <a:cs typeface="Arial" panose="020B0604020202020204" pitchFamily="34" charset="0"/>
              </a:rPr>
              <a:t>, nel sud-est della Turchia) della miracolosa sembianza di Cristo, che guarì il re della città, </a:t>
            </a:r>
            <a:r>
              <a:rPr lang="it-IT" sz="1600" dirty="0" err="1">
                <a:solidFill>
                  <a:srgbClr val="222222"/>
                </a:solidFill>
                <a:ea typeface="Times New Roman" panose="02020603050405020304" pitchFamily="18" charset="0"/>
                <a:cs typeface="Arial" panose="020B0604020202020204" pitchFamily="34" charset="0"/>
              </a:rPr>
              <a:t>Abgar</a:t>
            </a:r>
            <a:r>
              <a:rPr lang="it-IT" sz="1600" dirty="0">
                <a:solidFill>
                  <a:srgbClr val="222222"/>
                </a:solidFill>
                <a:ea typeface="Times New Roman" panose="02020603050405020304" pitchFamily="18" charset="0"/>
                <a:cs typeface="Arial" panose="020B0604020202020204" pitchFamily="34" charset="0"/>
              </a:rPr>
              <a:t>, dalle sue infermità. Una indagine storica e iconografica dimostra come il rapporto fra le numerose testimonianze letterarie e la figura di Giuda Taddeo sia possibile. Anche l’analisi pittorica di un’antica icona, conservata nel Monastero di Santa Caterina al Monte Sinai, tende a giustificare questa ipotesi. Del resto, anche l’esistenza a </a:t>
            </a:r>
            <a:r>
              <a:rPr lang="it-IT" sz="1600" dirty="0" err="1">
                <a:solidFill>
                  <a:srgbClr val="222222"/>
                </a:solidFill>
                <a:ea typeface="Times New Roman" panose="02020603050405020304" pitchFamily="18" charset="0"/>
                <a:cs typeface="Arial" panose="020B0604020202020204" pitchFamily="34" charset="0"/>
              </a:rPr>
              <a:t>Edessa</a:t>
            </a:r>
            <a:r>
              <a:rPr lang="it-IT" sz="1600" dirty="0">
                <a:solidFill>
                  <a:srgbClr val="222222"/>
                </a:solidFill>
                <a:ea typeface="Times New Roman" panose="02020603050405020304" pitchFamily="18" charset="0"/>
                <a:cs typeface="Arial" panose="020B0604020202020204" pitchFamily="34" charset="0"/>
              </a:rPr>
              <a:t> di un panno con impresse le sembianze di Gesù è riportata in numerose fonti. Il telo, chiamato dai bizantini </a:t>
            </a:r>
            <a:r>
              <a:rPr lang="it-IT" sz="1600" i="1" dirty="0" err="1">
                <a:solidFill>
                  <a:srgbClr val="222222"/>
                </a:solidFill>
                <a:ea typeface="Times New Roman" panose="02020603050405020304" pitchFamily="18" charset="0"/>
                <a:cs typeface="Arial" panose="020B0604020202020204" pitchFamily="34" charset="0"/>
              </a:rPr>
              <a:t>Mandylion</a:t>
            </a:r>
            <a:r>
              <a:rPr lang="it-IT" sz="1600" dirty="0">
                <a:solidFill>
                  <a:srgbClr val="222222"/>
                </a:solidFill>
                <a:ea typeface="Times New Roman" panose="02020603050405020304" pitchFamily="18" charset="0"/>
                <a:cs typeface="Arial" panose="020B0604020202020204" pitchFamily="34" charset="0"/>
              </a:rPr>
              <a:t>, era </a:t>
            </a:r>
            <a:r>
              <a:rPr lang="it-IT" sz="1600" i="1" dirty="0" err="1">
                <a:solidFill>
                  <a:srgbClr val="222222"/>
                </a:solidFill>
                <a:ea typeface="Times New Roman" panose="02020603050405020304" pitchFamily="18" charset="0"/>
                <a:cs typeface="Arial" panose="020B0604020202020204" pitchFamily="34" charset="0"/>
              </a:rPr>
              <a:t>tetradiplon</a:t>
            </a:r>
            <a:r>
              <a:rPr lang="it-IT" sz="1600" dirty="0">
                <a:solidFill>
                  <a:srgbClr val="222222"/>
                </a:solidFill>
                <a:ea typeface="Times New Roman" panose="02020603050405020304" pitchFamily="18" charset="0"/>
                <a:cs typeface="Arial" panose="020B0604020202020204" pitchFamily="34" charset="0"/>
              </a:rPr>
              <a:t> (piegato quattro volte). </a:t>
            </a:r>
            <a:endParaRPr lang="it-IT" sz="1600" dirty="0" smtClean="0">
              <a:solidFill>
                <a:srgbClr val="222222"/>
              </a:solidFill>
              <a:ea typeface="Times New Roman" panose="02020603050405020304" pitchFamily="18" charset="0"/>
              <a:cs typeface="Arial" panose="020B0604020202020204" pitchFamily="34" charset="0"/>
            </a:endParaRPr>
          </a:p>
          <a:p>
            <a:pPr>
              <a:lnSpc>
                <a:spcPct val="150000"/>
              </a:lnSpc>
              <a:spcAft>
                <a:spcPts val="1950"/>
              </a:spcAft>
            </a:pPr>
            <a:r>
              <a:rPr lang="it-IT" sz="1600" dirty="0" smtClean="0">
                <a:solidFill>
                  <a:srgbClr val="222222"/>
                </a:solidFill>
                <a:ea typeface="Times New Roman" panose="02020603050405020304" pitchFamily="18" charset="0"/>
                <a:cs typeface="Arial" panose="020B0604020202020204" pitchFamily="34" charset="0"/>
              </a:rPr>
              <a:t>È </a:t>
            </a:r>
            <a:r>
              <a:rPr lang="it-IT" sz="1600" dirty="0">
                <a:solidFill>
                  <a:srgbClr val="222222"/>
                </a:solidFill>
                <a:ea typeface="Times New Roman" panose="02020603050405020304" pitchFamily="18" charset="0"/>
                <a:cs typeface="Arial" panose="020B0604020202020204" pitchFamily="34" charset="0"/>
              </a:rPr>
              <a:t>lecito dunque ritenere, come ipotizzato dallo storico inglese </a:t>
            </a:r>
            <a:r>
              <a:rPr lang="it-IT" sz="1600" dirty="0" err="1">
                <a:solidFill>
                  <a:srgbClr val="222222"/>
                </a:solidFill>
                <a:ea typeface="Times New Roman" panose="02020603050405020304" pitchFamily="18" charset="0"/>
                <a:cs typeface="Arial" panose="020B0604020202020204" pitchFamily="34" charset="0"/>
              </a:rPr>
              <a:t>Ian</a:t>
            </a:r>
            <a:r>
              <a:rPr lang="it-IT" sz="1600" dirty="0">
                <a:solidFill>
                  <a:srgbClr val="222222"/>
                </a:solidFill>
                <a:ea typeface="Times New Roman" panose="02020603050405020304" pitchFamily="18" charset="0"/>
                <a:cs typeface="Arial" panose="020B0604020202020204" pitchFamily="34" charset="0"/>
              </a:rPr>
              <a:t> Wilson, che questa misteriosa stoffa fosse la Sindone, ripiegata in modo da mostrare solo il volto. Sul lino conservato a Torino sono state anche identificate tracce di antiche pieghe che rendono plausibile questa identificazione. Il </a:t>
            </a:r>
            <a:r>
              <a:rPr lang="it-IT" sz="1600" i="1" dirty="0" err="1">
                <a:solidFill>
                  <a:srgbClr val="222222"/>
                </a:solidFill>
                <a:ea typeface="Times New Roman" panose="02020603050405020304" pitchFamily="18" charset="0"/>
                <a:cs typeface="Arial" panose="020B0604020202020204" pitchFamily="34" charset="0"/>
              </a:rPr>
              <a:t>Mandylion</a:t>
            </a:r>
            <a:r>
              <a:rPr lang="it-IT" sz="1600" dirty="0">
                <a:solidFill>
                  <a:srgbClr val="222222"/>
                </a:solidFill>
                <a:ea typeface="Times New Roman" panose="02020603050405020304" pitchFamily="18" charset="0"/>
                <a:cs typeface="Arial" panose="020B0604020202020204" pitchFamily="34" charset="0"/>
              </a:rPr>
              <a:t> che giunse a Costantinopoli il 15 agosto del 944 proveniente da </a:t>
            </a:r>
            <a:r>
              <a:rPr lang="it-IT" sz="1600" dirty="0" err="1">
                <a:solidFill>
                  <a:srgbClr val="222222"/>
                </a:solidFill>
                <a:ea typeface="Times New Roman" panose="02020603050405020304" pitchFamily="18" charset="0"/>
                <a:cs typeface="Arial" panose="020B0604020202020204" pitchFamily="34" charset="0"/>
              </a:rPr>
              <a:t>Edessa</a:t>
            </a:r>
            <a:r>
              <a:rPr lang="it-IT" sz="1600" dirty="0">
                <a:solidFill>
                  <a:srgbClr val="222222"/>
                </a:solidFill>
                <a:ea typeface="Times New Roman" panose="02020603050405020304" pitchFamily="18" charset="0"/>
                <a:cs typeface="Arial" panose="020B0604020202020204" pitchFamily="34" charset="0"/>
              </a:rPr>
              <a:t> potrebbe dunque verosimilmente essere la Sindone. Ciò è confermato dall’indagine iconografica: le copie del </a:t>
            </a:r>
            <a:r>
              <a:rPr lang="it-IT" sz="1600" i="1" dirty="0" err="1">
                <a:solidFill>
                  <a:srgbClr val="222222"/>
                </a:solidFill>
                <a:ea typeface="Times New Roman" panose="02020603050405020304" pitchFamily="18" charset="0"/>
                <a:cs typeface="Arial" panose="020B0604020202020204" pitchFamily="34" charset="0"/>
              </a:rPr>
              <a:t>Mandylion</a:t>
            </a:r>
            <a:r>
              <a:rPr lang="it-IT" sz="1600" dirty="0">
                <a:solidFill>
                  <a:srgbClr val="222222"/>
                </a:solidFill>
                <a:ea typeface="Times New Roman" panose="02020603050405020304" pitchFamily="18" charset="0"/>
                <a:cs typeface="Arial" panose="020B0604020202020204" pitchFamily="34" charset="0"/>
              </a:rPr>
              <a:t>, e in generale tutte le raffigurazioni di Cristo dal IV secolo in poi, sono ispirate dalla venerata reliquia.</a:t>
            </a:r>
            <a:endParaRPr lang="it-IT" sz="1600" dirty="0">
              <a:effectLs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2081626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79376" y="505123"/>
            <a:ext cx="11233248" cy="5847755"/>
          </a:xfrm>
          <a:prstGeom prst="rect">
            <a:avLst/>
          </a:prstGeom>
        </p:spPr>
        <p:txBody>
          <a:bodyPr wrap="square">
            <a:spAutoFit/>
          </a:bodyPr>
          <a:lstStyle/>
          <a:p>
            <a:pPr>
              <a:lnSpc>
                <a:spcPct val="150000"/>
              </a:lnSpc>
              <a:spcAft>
                <a:spcPts val="1950"/>
              </a:spcAft>
            </a:pPr>
            <a:r>
              <a:rPr lang="it-IT" dirty="0">
                <a:solidFill>
                  <a:srgbClr val="222222"/>
                </a:solidFill>
                <a:ea typeface="Times New Roman" panose="02020603050405020304" pitchFamily="18" charset="0"/>
                <a:cs typeface="Arial" panose="020B0604020202020204" pitchFamily="34" charset="0"/>
              </a:rPr>
              <a:t>Il cofanetto che conteneva il </a:t>
            </a:r>
            <a:r>
              <a:rPr lang="it-IT" i="1" dirty="0" err="1">
                <a:solidFill>
                  <a:srgbClr val="222222"/>
                </a:solidFill>
                <a:ea typeface="Times New Roman" panose="02020603050405020304" pitchFamily="18" charset="0"/>
                <a:cs typeface="Arial" panose="020B0604020202020204" pitchFamily="34" charset="0"/>
              </a:rPr>
              <a:t>Mandylion</a:t>
            </a:r>
            <a:r>
              <a:rPr lang="it-IT" dirty="0">
                <a:solidFill>
                  <a:srgbClr val="222222"/>
                </a:solidFill>
                <a:ea typeface="Times New Roman" panose="02020603050405020304" pitchFamily="18" charset="0"/>
                <a:cs typeface="Arial" panose="020B0604020202020204" pitchFamily="34" charset="0"/>
              </a:rPr>
              <a:t> potrebbe essere stato aperto durante la lunga permanenza a Costantinopoli dal 944 al 1204. </a:t>
            </a:r>
            <a:endParaRPr lang="it-IT" dirty="0" smtClean="0">
              <a:solidFill>
                <a:srgbClr val="222222"/>
              </a:solidFill>
              <a:ea typeface="Times New Roman" panose="02020603050405020304" pitchFamily="18" charset="0"/>
              <a:cs typeface="Arial" panose="020B0604020202020204" pitchFamily="34" charset="0"/>
            </a:endParaRPr>
          </a:p>
          <a:p>
            <a:pPr>
              <a:lnSpc>
                <a:spcPct val="150000"/>
              </a:lnSpc>
              <a:spcAft>
                <a:spcPts val="1950"/>
              </a:spcAft>
            </a:pPr>
            <a:r>
              <a:rPr lang="it-IT" dirty="0" smtClean="0">
                <a:solidFill>
                  <a:srgbClr val="222222"/>
                </a:solidFill>
                <a:ea typeface="Times New Roman" panose="02020603050405020304" pitchFamily="18" charset="0"/>
                <a:cs typeface="Arial" panose="020B0604020202020204" pitchFamily="34" charset="0"/>
              </a:rPr>
              <a:t>In </a:t>
            </a:r>
            <a:r>
              <a:rPr lang="it-IT" dirty="0">
                <a:solidFill>
                  <a:srgbClr val="222222"/>
                </a:solidFill>
                <a:ea typeface="Times New Roman" panose="02020603050405020304" pitchFamily="18" charset="0"/>
                <a:cs typeface="Arial" panose="020B0604020202020204" pitchFamily="34" charset="0"/>
              </a:rPr>
              <a:t>questo modo era possibile vedere non solo il volto di Gesù, ma tutto il suo corpo con i segni della passione. Ciò potrebbe giustificare l’apparizione, avvenuta nel corso del XII secolo, di un nuovo tipo iconografico, denominato in Occidente </a:t>
            </a:r>
            <a:r>
              <a:rPr lang="it-IT" i="1" dirty="0">
                <a:solidFill>
                  <a:srgbClr val="222222"/>
                </a:solidFill>
                <a:ea typeface="Times New Roman" panose="02020603050405020304" pitchFamily="18" charset="0"/>
                <a:cs typeface="Arial" panose="020B0604020202020204" pitchFamily="34" charset="0"/>
              </a:rPr>
              <a:t>Imago </a:t>
            </a:r>
            <a:r>
              <a:rPr lang="it-IT" i="1" dirty="0" err="1">
                <a:solidFill>
                  <a:srgbClr val="222222"/>
                </a:solidFill>
                <a:ea typeface="Times New Roman" panose="02020603050405020304" pitchFamily="18" charset="0"/>
                <a:cs typeface="Arial" panose="020B0604020202020204" pitchFamily="34" charset="0"/>
              </a:rPr>
              <a:t>pietatis</a:t>
            </a:r>
            <a:r>
              <a:rPr lang="it-IT" dirty="0">
                <a:solidFill>
                  <a:srgbClr val="222222"/>
                </a:solidFill>
                <a:ea typeface="Times New Roman" panose="02020603050405020304" pitchFamily="18" charset="0"/>
                <a:cs typeface="Arial" panose="020B0604020202020204" pitchFamily="34" charset="0"/>
              </a:rPr>
              <a:t>, che mostra il Cristo morto in posizione eretta. Inoltre compare la raffigurazione del Cristo deposto dalla Croce, sdraiato sul lenzuolo funebre, detta </a:t>
            </a:r>
            <a:r>
              <a:rPr lang="it-IT" i="1" dirty="0" err="1">
                <a:solidFill>
                  <a:srgbClr val="222222"/>
                </a:solidFill>
                <a:ea typeface="Times New Roman" panose="02020603050405020304" pitchFamily="18" charset="0"/>
                <a:cs typeface="Arial" panose="020B0604020202020204" pitchFamily="34" charset="0"/>
              </a:rPr>
              <a:t>Epitaphios</a:t>
            </a:r>
            <a:r>
              <a:rPr lang="it-IT" dirty="0">
                <a:solidFill>
                  <a:srgbClr val="222222"/>
                </a:solidFill>
                <a:ea typeface="Times New Roman" panose="02020603050405020304" pitchFamily="18" charset="0"/>
                <a:cs typeface="Arial" panose="020B0604020202020204" pitchFamily="34" charset="0"/>
              </a:rPr>
              <a:t>. </a:t>
            </a:r>
            <a:endParaRPr lang="it-IT" dirty="0" smtClean="0">
              <a:solidFill>
                <a:srgbClr val="222222"/>
              </a:solidFill>
              <a:ea typeface="Times New Roman" panose="02020603050405020304" pitchFamily="18" charset="0"/>
              <a:cs typeface="Arial" panose="020B0604020202020204" pitchFamily="34" charset="0"/>
            </a:endParaRPr>
          </a:p>
          <a:p>
            <a:pPr>
              <a:lnSpc>
                <a:spcPct val="150000"/>
              </a:lnSpc>
              <a:spcAft>
                <a:spcPts val="1950"/>
              </a:spcAft>
            </a:pPr>
            <a:r>
              <a:rPr lang="it-IT" dirty="0" smtClean="0">
                <a:solidFill>
                  <a:srgbClr val="222222"/>
                </a:solidFill>
                <a:ea typeface="Times New Roman" panose="02020603050405020304" pitchFamily="18" charset="0"/>
                <a:cs typeface="Arial" panose="020B0604020202020204" pitchFamily="34" charset="0"/>
              </a:rPr>
              <a:t>La </a:t>
            </a:r>
            <a:r>
              <a:rPr lang="it-IT" dirty="0">
                <a:solidFill>
                  <a:srgbClr val="222222"/>
                </a:solidFill>
                <a:ea typeface="Times New Roman" panose="02020603050405020304" pitchFamily="18" charset="0"/>
                <a:cs typeface="Arial" panose="020B0604020202020204" pitchFamily="34" charset="0"/>
              </a:rPr>
              <a:t>particolarità di queste raffigurazioni rende plausibile l’ipotesi di un progressivo scoprimento del </a:t>
            </a:r>
            <a:r>
              <a:rPr lang="it-IT" i="1" dirty="0" err="1">
                <a:solidFill>
                  <a:srgbClr val="222222"/>
                </a:solidFill>
                <a:ea typeface="Times New Roman" panose="02020603050405020304" pitchFamily="18" charset="0"/>
                <a:cs typeface="Arial" panose="020B0604020202020204" pitchFamily="34" charset="0"/>
              </a:rPr>
              <a:t>Mandylion</a:t>
            </a:r>
            <a:r>
              <a:rPr lang="it-IT" i="1" dirty="0">
                <a:solidFill>
                  <a:srgbClr val="222222"/>
                </a:solidFill>
                <a:ea typeface="Times New Roman" panose="02020603050405020304" pitchFamily="18" charset="0"/>
                <a:cs typeface="Arial" panose="020B0604020202020204" pitchFamily="34" charset="0"/>
              </a:rPr>
              <a:t>.</a:t>
            </a:r>
            <a:r>
              <a:rPr lang="it-IT" dirty="0">
                <a:solidFill>
                  <a:srgbClr val="222222"/>
                </a:solidFill>
                <a:ea typeface="Times New Roman" panose="02020603050405020304" pitchFamily="18" charset="0"/>
                <a:cs typeface="Arial" panose="020B0604020202020204" pitchFamily="34" charset="0"/>
              </a:rPr>
              <a:t> </a:t>
            </a:r>
            <a:endParaRPr lang="it-IT" dirty="0" smtClean="0">
              <a:solidFill>
                <a:srgbClr val="222222"/>
              </a:solidFill>
              <a:ea typeface="Times New Roman" panose="02020603050405020304" pitchFamily="18" charset="0"/>
              <a:cs typeface="Arial" panose="020B0604020202020204" pitchFamily="34" charset="0"/>
            </a:endParaRPr>
          </a:p>
          <a:p>
            <a:pPr>
              <a:lnSpc>
                <a:spcPct val="150000"/>
              </a:lnSpc>
              <a:spcAft>
                <a:spcPts val="1950"/>
              </a:spcAft>
            </a:pPr>
            <a:r>
              <a:rPr lang="it-IT" dirty="0" smtClean="0">
                <a:solidFill>
                  <a:srgbClr val="222222"/>
                </a:solidFill>
                <a:ea typeface="Times New Roman" panose="02020603050405020304" pitchFamily="18" charset="0"/>
                <a:cs typeface="Arial" panose="020B0604020202020204" pitchFamily="34" charset="0"/>
              </a:rPr>
              <a:t>È </a:t>
            </a:r>
            <a:r>
              <a:rPr lang="it-IT" dirty="0">
                <a:solidFill>
                  <a:srgbClr val="222222"/>
                </a:solidFill>
                <a:ea typeface="Times New Roman" panose="02020603050405020304" pitchFamily="18" charset="0"/>
                <a:cs typeface="Arial" panose="020B0604020202020204" pitchFamily="34" charset="0"/>
              </a:rPr>
              <a:t>interessante anche l’analisi, nei commentari liturgici, dei tre termini che descrivono i lini utilizzati per la celebrazione del sacrificio eucaristico, secondo il lessico trasmesso dalla Vulgata di Girolamo: </a:t>
            </a:r>
            <a:r>
              <a:rPr lang="it-IT" i="1" dirty="0" err="1">
                <a:solidFill>
                  <a:srgbClr val="222222"/>
                </a:solidFill>
                <a:ea typeface="Times New Roman" panose="02020603050405020304" pitchFamily="18" charset="0"/>
                <a:cs typeface="Arial" panose="020B0604020202020204" pitchFamily="34" charset="0"/>
              </a:rPr>
              <a:t>sindon</a:t>
            </a:r>
            <a:r>
              <a:rPr lang="it-IT" dirty="0">
                <a:solidFill>
                  <a:srgbClr val="222222"/>
                </a:solidFill>
                <a:ea typeface="Times New Roman" panose="02020603050405020304" pitchFamily="18" charset="0"/>
                <a:cs typeface="Arial" panose="020B0604020202020204" pitchFamily="34" charset="0"/>
              </a:rPr>
              <a:t>, </a:t>
            </a:r>
            <a:r>
              <a:rPr lang="it-IT" i="1" dirty="0" err="1">
                <a:solidFill>
                  <a:srgbClr val="222222"/>
                </a:solidFill>
                <a:ea typeface="Times New Roman" panose="02020603050405020304" pitchFamily="18" charset="0"/>
                <a:cs typeface="Arial" panose="020B0604020202020204" pitchFamily="34" charset="0"/>
              </a:rPr>
              <a:t>linteamina</a:t>
            </a:r>
            <a:r>
              <a:rPr lang="it-IT" dirty="0">
                <a:solidFill>
                  <a:srgbClr val="222222"/>
                </a:solidFill>
                <a:ea typeface="Times New Roman" panose="02020603050405020304" pitchFamily="18" charset="0"/>
                <a:cs typeface="Arial" panose="020B0604020202020204" pitchFamily="34" charset="0"/>
              </a:rPr>
              <a:t>, </a:t>
            </a:r>
            <a:r>
              <a:rPr lang="it-IT" i="1" dirty="0" err="1">
                <a:solidFill>
                  <a:srgbClr val="222222"/>
                </a:solidFill>
                <a:ea typeface="Times New Roman" panose="02020603050405020304" pitchFamily="18" charset="0"/>
                <a:cs typeface="Arial" panose="020B0604020202020204" pitchFamily="34" charset="0"/>
              </a:rPr>
              <a:t>sudarium</a:t>
            </a:r>
            <a:r>
              <a:rPr lang="it-IT" dirty="0">
                <a:solidFill>
                  <a:srgbClr val="222222"/>
                </a:solidFill>
                <a:ea typeface="Times New Roman" panose="02020603050405020304" pitchFamily="18" charset="0"/>
                <a:cs typeface="Arial" panose="020B0604020202020204" pitchFamily="34" charset="0"/>
              </a:rPr>
              <a:t>. Dalla fine dell’XI secolo la lettura allegorica della liturgia riscopre e potenzia in modo esplicito il legame fra i lini liturgici e i lini sepolcrali che avvolsero il corpo di Cristo.</a:t>
            </a:r>
            <a:endParaRPr lang="it-IT" sz="1800" dirty="0">
              <a:effectLs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09331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0" y="-27000"/>
            <a:ext cx="12288000" cy="6912000"/>
          </a:xfrm>
          <a:prstGeom prst="rect">
            <a:avLst/>
          </a:prstGeom>
        </p:spPr>
      </p:pic>
    </p:spTree>
    <p:extLst>
      <p:ext uri="{BB962C8B-B14F-4D97-AF65-F5344CB8AC3E}">
        <p14:creationId xmlns:p14="http://schemas.microsoft.com/office/powerpoint/2010/main" val="117413203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07368" y="387142"/>
            <a:ext cx="11377264" cy="6083717"/>
          </a:xfrm>
          <a:prstGeom prst="rect">
            <a:avLst/>
          </a:prstGeom>
        </p:spPr>
        <p:txBody>
          <a:bodyPr wrap="square">
            <a:spAutoFit/>
          </a:bodyPr>
          <a:lstStyle/>
          <a:p>
            <a:pPr>
              <a:spcAft>
                <a:spcPts val="1950"/>
              </a:spcAft>
            </a:pPr>
            <a:r>
              <a:rPr lang="it-IT" dirty="0">
                <a:solidFill>
                  <a:srgbClr val="222222"/>
                </a:solidFill>
                <a:ea typeface="Times New Roman" panose="02020603050405020304" pitchFamily="18" charset="0"/>
                <a:cs typeface="Arial" panose="020B0604020202020204" pitchFamily="34" charset="0"/>
              </a:rPr>
              <a:t>Insomma, tutto concorre ad avvalorare l’autenticità della Sindone; un solo test ha dato un esito contrario. </a:t>
            </a:r>
            <a:endParaRPr lang="it-IT" dirty="0" smtClean="0">
              <a:solidFill>
                <a:srgbClr val="222222"/>
              </a:solidFill>
              <a:ea typeface="Times New Roman" panose="02020603050405020304" pitchFamily="18" charset="0"/>
              <a:cs typeface="Arial" panose="020B0604020202020204" pitchFamily="34" charset="0"/>
            </a:endParaRPr>
          </a:p>
          <a:p>
            <a:pPr>
              <a:spcAft>
                <a:spcPts val="1950"/>
              </a:spcAft>
            </a:pPr>
            <a:r>
              <a:rPr lang="it-IT" dirty="0" smtClean="0">
                <a:solidFill>
                  <a:srgbClr val="222222"/>
                </a:solidFill>
                <a:ea typeface="Times New Roman" panose="02020603050405020304" pitchFamily="18" charset="0"/>
                <a:cs typeface="Arial" panose="020B0604020202020204" pitchFamily="34" charset="0"/>
              </a:rPr>
              <a:t>Nel </a:t>
            </a:r>
            <a:r>
              <a:rPr lang="it-IT" dirty="0">
                <a:solidFill>
                  <a:srgbClr val="222222"/>
                </a:solidFill>
                <a:ea typeface="Times New Roman" panose="02020603050405020304" pitchFamily="18" charset="0"/>
                <a:cs typeface="Arial" panose="020B0604020202020204" pitchFamily="34" charset="0"/>
              </a:rPr>
              <a:t>1988 la Sindone fu datata con il metodo del Carbonio 14. In base a questa analisi, pubblicata su </a:t>
            </a:r>
            <a:r>
              <a:rPr lang="it-IT" i="1" dirty="0">
                <a:solidFill>
                  <a:srgbClr val="222222"/>
                </a:solidFill>
                <a:ea typeface="Times New Roman" panose="02020603050405020304" pitchFamily="18" charset="0"/>
                <a:cs typeface="Arial" panose="020B0604020202020204" pitchFamily="34" charset="0"/>
              </a:rPr>
              <a:t>Nature</a:t>
            </a:r>
            <a:r>
              <a:rPr lang="it-IT" dirty="0">
                <a:solidFill>
                  <a:srgbClr val="222222"/>
                </a:solidFill>
                <a:ea typeface="Times New Roman" panose="02020603050405020304" pitchFamily="18" charset="0"/>
                <a:cs typeface="Arial" panose="020B0604020202020204" pitchFamily="34" charset="0"/>
              </a:rPr>
              <a:t>, la reliquia risalirebbe a un periodo compreso tra il 1260 ed il 1390 d.C. Però le modalità dell’operazione di prelievo del frammento di stoffa da esaminare, la zona del campionamento e l’attendibilità del metodo per tessuti che hanno attraversato vicissitudini come quelle della Sindone sono ritenute insoddisfacenti da un numero rilevante di studiosi. </a:t>
            </a:r>
            <a:endParaRPr lang="it-IT" dirty="0" smtClean="0">
              <a:solidFill>
                <a:srgbClr val="222222"/>
              </a:solidFill>
              <a:ea typeface="Times New Roman" panose="02020603050405020304" pitchFamily="18" charset="0"/>
              <a:cs typeface="Arial" panose="020B0604020202020204" pitchFamily="34" charset="0"/>
            </a:endParaRPr>
          </a:p>
          <a:p>
            <a:pPr>
              <a:spcAft>
                <a:spcPts val="1950"/>
              </a:spcAft>
            </a:pPr>
            <a:r>
              <a:rPr lang="it-IT" dirty="0" smtClean="0">
                <a:solidFill>
                  <a:srgbClr val="222222"/>
                </a:solidFill>
                <a:ea typeface="Times New Roman" panose="02020603050405020304" pitchFamily="18" charset="0"/>
                <a:cs typeface="Arial" panose="020B0604020202020204" pitchFamily="34" charset="0"/>
              </a:rPr>
              <a:t>Presso </a:t>
            </a:r>
            <a:r>
              <a:rPr lang="it-IT" dirty="0">
                <a:solidFill>
                  <a:srgbClr val="222222"/>
                </a:solidFill>
                <a:ea typeface="Times New Roman" panose="02020603050405020304" pitchFamily="18" charset="0"/>
                <a:cs typeface="Arial" panose="020B0604020202020204" pitchFamily="34" charset="0"/>
              </a:rPr>
              <a:t>l’Università di Padova nel 2013 due datazioni chimiche, basate sulla spettroscopia vibrazionale, e un metodo di datazione meccanico hanno invece collocato l’origine della Sindone all’epoca di Gesù. </a:t>
            </a:r>
            <a:endParaRPr lang="it-IT" dirty="0" smtClean="0">
              <a:solidFill>
                <a:srgbClr val="222222"/>
              </a:solidFill>
              <a:ea typeface="Times New Roman" panose="02020603050405020304" pitchFamily="18" charset="0"/>
              <a:cs typeface="Arial" panose="020B0604020202020204" pitchFamily="34" charset="0"/>
            </a:endParaRPr>
          </a:p>
          <a:p>
            <a:pPr>
              <a:spcAft>
                <a:spcPts val="1950"/>
              </a:spcAft>
            </a:pPr>
            <a:r>
              <a:rPr lang="it-IT" dirty="0" smtClean="0">
                <a:solidFill>
                  <a:srgbClr val="222222"/>
                </a:solidFill>
                <a:ea typeface="Times New Roman" panose="02020603050405020304" pitchFamily="18" charset="0"/>
                <a:cs typeface="Arial" panose="020B0604020202020204" pitchFamily="34" charset="0"/>
              </a:rPr>
              <a:t>Non </a:t>
            </a:r>
            <a:r>
              <a:rPr lang="it-IT" dirty="0">
                <a:solidFill>
                  <a:srgbClr val="222222"/>
                </a:solidFill>
                <a:ea typeface="Times New Roman" panose="02020603050405020304" pitchFamily="18" charset="0"/>
                <a:cs typeface="Arial" panose="020B0604020202020204" pitchFamily="34" charset="0"/>
              </a:rPr>
              <a:t>a caso, la </a:t>
            </a:r>
            <a:r>
              <a:rPr lang="it-IT" i="1" dirty="0">
                <a:solidFill>
                  <a:srgbClr val="222222"/>
                </a:solidFill>
                <a:ea typeface="Times New Roman" panose="02020603050405020304" pitchFamily="18" charset="0"/>
                <a:cs typeface="Arial" panose="020B0604020202020204" pitchFamily="34" charset="0"/>
              </a:rPr>
              <a:t>Beta </a:t>
            </a:r>
            <a:r>
              <a:rPr lang="it-IT" i="1" dirty="0" err="1">
                <a:solidFill>
                  <a:srgbClr val="222222"/>
                </a:solidFill>
                <a:ea typeface="Times New Roman" panose="02020603050405020304" pitchFamily="18" charset="0"/>
                <a:cs typeface="Arial" panose="020B0604020202020204" pitchFamily="34" charset="0"/>
              </a:rPr>
              <a:t>Analytic</a:t>
            </a:r>
            <a:r>
              <a:rPr lang="it-IT" dirty="0">
                <a:solidFill>
                  <a:srgbClr val="222222"/>
                </a:solidFill>
                <a:ea typeface="Times New Roman" panose="02020603050405020304" pitchFamily="18" charset="0"/>
                <a:cs typeface="Arial" panose="020B0604020202020204" pitchFamily="34" charset="0"/>
              </a:rPr>
              <a:t>, leader mondiale delle datazioni radiocarboniche, esegue datazioni di tessuti solo a determinate condizioni, perché non tutti i tessuti sono databili; inoltre precisa che “i campioni prelevati da un tessuto trattato con additivi o conservanti generano un’età radiocarbonica falsa”. </a:t>
            </a:r>
            <a:endParaRPr lang="it-IT" dirty="0" smtClean="0">
              <a:solidFill>
                <a:srgbClr val="222222"/>
              </a:solidFill>
              <a:ea typeface="Times New Roman" panose="02020603050405020304" pitchFamily="18" charset="0"/>
              <a:cs typeface="Arial" panose="020B0604020202020204" pitchFamily="34" charset="0"/>
            </a:endParaRPr>
          </a:p>
          <a:p>
            <a:pPr>
              <a:spcAft>
                <a:spcPts val="1950"/>
              </a:spcAft>
            </a:pPr>
            <a:r>
              <a:rPr lang="it-IT" dirty="0" smtClean="0">
                <a:solidFill>
                  <a:srgbClr val="222222"/>
                </a:solidFill>
                <a:ea typeface="Times New Roman" panose="02020603050405020304" pitchFamily="18" charset="0"/>
                <a:cs typeface="Arial" panose="020B0604020202020204" pitchFamily="34" charset="0"/>
              </a:rPr>
              <a:t>La </a:t>
            </a:r>
            <a:r>
              <a:rPr lang="it-IT" dirty="0">
                <a:solidFill>
                  <a:srgbClr val="222222"/>
                </a:solidFill>
                <a:ea typeface="Times New Roman" panose="02020603050405020304" pitchFamily="18" charset="0"/>
                <a:cs typeface="Arial" panose="020B0604020202020204" pitchFamily="34" charset="0"/>
              </a:rPr>
              <a:t>novità più clamorosa viene però da una recente analisi statistica, apparsa su </a:t>
            </a:r>
            <a:r>
              <a:rPr lang="it-IT" i="1" dirty="0" err="1">
                <a:solidFill>
                  <a:srgbClr val="222222"/>
                </a:solidFill>
                <a:ea typeface="Times New Roman" panose="02020603050405020304" pitchFamily="18" charset="0"/>
                <a:cs typeface="Arial" panose="020B0604020202020204" pitchFamily="34" charset="0"/>
              </a:rPr>
              <a:t>Archaeometry</a:t>
            </a:r>
            <a:r>
              <a:rPr lang="it-IT" dirty="0">
                <a:solidFill>
                  <a:srgbClr val="222222"/>
                </a:solidFill>
                <a:ea typeface="Times New Roman" panose="02020603050405020304" pitchFamily="18" charset="0"/>
                <a:cs typeface="Arial" panose="020B0604020202020204" pitchFamily="34" charset="0"/>
              </a:rPr>
              <a:t> nell’ ottobre 2019 (Anno 61, volume 5), che ha definitivamente smentito la validità del test radiocarbonico. </a:t>
            </a:r>
            <a:endParaRPr lang="it-IT" dirty="0" smtClean="0">
              <a:solidFill>
                <a:srgbClr val="222222"/>
              </a:solidFill>
              <a:ea typeface="Times New Roman" panose="02020603050405020304" pitchFamily="18" charset="0"/>
              <a:cs typeface="Arial" panose="020B0604020202020204" pitchFamily="34" charset="0"/>
            </a:endParaRPr>
          </a:p>
          <a:p>
            <a:pPr>
              <a:spcAft>
                <a:spcPts val="1950"/>
              </a:spcAft>
            </a:pPr>
            <a:r>
              <a:rPr lang="it-IT" dirty="0" smtClean="0">
                <a:solidFill>
                  <a:srgbClr val="222222"/>
                </a:solidFill>
                <a:ea typeface="Times New Roman" panose="02020603050405020304" pitchFamily="18" charset="0"/>
                <a:cs typeface="Arial" panose="020B0604020202020204" pitchFamily="34" charset="0"/>
              </a:rPr>
              <a:t>L’importante </a:t>
            </a:r>
            <a:r>
              <a:rPr lang="it-IT" dirty="0">
                <a:solidFill>
                  <a:srgbClr val="222222"/>
                </a:solidFill>
                <a:ea typeface="Times New Roman" panose="02020603050405020304" pitchFamily="18" charset="0"/>
                <a:cs typeface="Arial" panose="020B0604020202020204" pitchFamily="34" charset="0"/>
              </a:rPr>
              <a:t>articolo, </a:t>
            </a:r>
            <a:r>
              <a:rPr lang="it-IT" i="1" dirty="0" err="1">
                <a:solidFill>
                  <a:srgbClr val="222222"/>
                </a:solidFill>
                <a:ea typeface="Times New Roman" panose="02020603050405020304" pitchFamily="18" charset="0"/>
                <a:cs typeface="Arial" panose="020B0604020202020204" pitchFamily="34" charset="0"/>
              </a:rPr>
              <a:t>Radiocarbon</a:t>
            </a:r>
            <a:r>
              <a:rPr lang="it-IT" i="1" dirty="0">
                <a:solidFill>
                  <a:srgbClr val="222222"/>
                </a:solidFill>
                <a:ea typeface="Times New Roman" panose="02020603050405020304" pitchFamily="18" charset="0"/>
                <a:cs typeface="Arial" panose="020B0604020202020204" pitchFamily="34" charset="0"/>
              </a:rPr>
              <a:t> </a:t>
            </a:r>
            <a:r>
              <a:rPr lang="it-IT" i="1" dirty="0" err="1">
                <a:solidFill>
                  <a:srgbClr val="222222"/>
                </a:solidFill>
                <a:ea typeface="Times New Roman" panose="02020603050405020304" pitchFamily="18" charset="0"/>
                <a:cs typeface="Arial" panose="020B0604020202020204" pitchFamily="34" charset="0"/>
              </a:rPr>
              <a:t>dating</a:t>
            </a:r>
            <a:r>
              <a:rPr lang="it-IT" i="1" dirty="0">
                <a:solidFill>
                  <a:srgbClr val="222222"/>
                </a:solidFill>
                <a:ea typeface="Times New Roman" panose="02020603050405020304" pitchFamily="18" charset="0"/>
                <a:cs typeface="Arial" panose="020B0604020202020204" pitchFamily="34" charset="0"/>
              </a:rPr>
              <a:t> of the </a:t>
            </a:r>
            <a:r>
              <a:rPr lang="it-IT" i="1" dirty="0" err="1">
                <a:solidFill>
                  <a:srgbClr val="222222"/>
                </a:solidFill>
                <a:ea typeface="Times New Roman" panose="02020603050405020304" pitchFamily="18" charset="0"/>
                <a:cs typeface="Arial" panose="020B0604020202020204" pitchFamily="34" charset="0"/>
              </a:rPr>
              <a:t>Turin</a:t>
            </a:r>
            <a:r>
              <a:rPr lang="it-IT" i="1" dirty="0">
                <a:solidFill>
                  <a:srgbClr val="222222"/>
                </a:solidFill>
                <a:ea typeface="Times New Roman" panose="02020603050405020304" pitchFamily="18" charset="0"/>
                <a:cs typeface="Arial" panose="020B0604020202020204" pitchFamily="34" charset="0"/>
              </a:rPr>
              <a:t> </a:t>
            </a:r>
            <a:r>
              <a:rPr lang="it-IT" i="1" dirty="0" err="1">
                <a:solidFill>
                  <a:srgbClr val="222222"/>
                </a:solidFill>
                <a:ea typeface="Times New Roman" panose="02020603050405020304" pitchFamily="18" charset="0"/>
                <a:cs typeface="Arial" panose="020B0604020202020204" pitchFamily="34" charset="0"/>
              </a:rPr>
              <a:t>Shroud</a:t>
            </a:r>
            <a:r>
              <a:rPr lang="it-IT" i="1" dirty="0">
                <a:solidFill>
                  <a:srgbClr val="222222"/>
                </a:solidFill>
                <a:ea typeface="Times New Roman" panose="02020603050405020304" pitchFamily="18" charset="0"/>
                <a:cs typeface="Arial" panose="020B0604020202020204" pitchFamily="34" charset="0"/>
              </a:rPr>
              <a:t>: new </a:t>
            </a:r>
            <a:r>
              <a:rPr lang="it-IT" i="1" dirty="0" err="1">
                <a:solidFill>
                  <a:srgbClr val="222222"/>
                </a:solidFill>
                <a:ea typeface="Times New Roman" panose="02020603050405020304" pitchFamily="18" charset="0"/>
                <a:cs typeface="Arial" panose="020B0604020202020204" pitchFamily="34" charset="0"/>
              </a:rPr>
              <a:t>evidence</a:t>
            </a:r>
            <a:r>
              <a:rPr lang="it-IT" i="1" dirty="0">
                <a:solidFill>
                  <a:srgbClr val="222222"/>
                </a:solidFill>
                <a:ea typeface="Times New Roman" panose="02020603050405020304" pitchFamily="18" charset="0"/>
                <a:cs typeface="Arial" panose="020B0604020202020204" pitchFamily="34" charset="0"/>
              </a:rPr>
              <a:t> from the </a:t>
            </a:r>
            <a:r>
              <a:rPr lang="it-IT" i="1" dirty="0" err="1">
                <a:solidFill>
                  <a:srgbClr val="222222"/>
                </a:solidFill>
                <a:ea typeface="Times New Roman" panose="02020603050405020304" pitchFamily="18" charset="0"/>
                <a:cs typeface="Arial" panose="020B0604020202020204" pitchFamily="34" charset="0"/>
              </a:rPr>
              <a:t>raw</a:t>
            </a:r>
            <a:r>
              <a:rPr lang="it-IT" i="1" dirty="0">
                <a:solidFill>
                  <a:srgbClr val="222222"/>
                </a:solidFill>
                <a:ea typeface="Times New Roman" panose="02020603050405020304" pitchFamily="18" charset="0"/>
                <a:cs typeface="Arial" panose="020B0604020202020204" pitchFamily="34" charset="0"/>
              </a:rPr>
              <a:t> data</a:t>
            </a:r>
            <a:r>
              <a:rPr lang="it-IT" dirty="0">
                <a:solidFill>
                  <a:srgbClr val="222222"/>
                </a:solidFill>
                <a:ea typeface="Times New Roman" panose="02020603050405020304" pitchFamily="18" charset="0"/>
                <a:cs typeface="Arial" panose="020B0604020202020204" pitchFamily="34" charset="0"/>
              </a:rPr>
              <a:t>, scritto dal ricercatore </a:t>
            </a:r>
            <a:r>
              <a:rPr lang="it-IT" dirty="0" err="1">
                <a:solidFill>
                  <a:srgbClr val="222222"/>
                </a:solidFill>
                <a:ea typeface="Times New Roman" panose="02020603050405020304" pitchFamily="18" charset="0"/>
                <a:cs typeface="Arial" panose="020B0604020202020204" pitchFamily="34" charset="0"/>
              </a:rPr>
              <a:t>Tristan</a:t>
            </a:r>
            <a:r>
              <a:rPr lang="it-IT" dirty="0">
                <a:solidFill>
                  <a:srgbClr val="222222"/>
                </a:solidFill>
                <a:ea typeface="Times New Roman" panose="02020603050405020304" pitchFamily="18" charset="0"/>
                <a:cs typeface="Arial" panose="020B0604020202020204" pitchFamily="34" charset="0"/>
              </a:rPr>
              <a:t> Casabianca con la prof.ssa Emanuela Marinelli, sindonologa, il dott. Giuseppe </a:t>
            </a:r>
            <a:r>
              <a:rPr lang="it-IT" dirty="0" err="1">
                <a:solidFill>
                  <a:srgbClr val="222222"/>
                </a:solidFill>
                <a:ea typeface="Times New Roman" panose="02020603050405020304" pitchFamily="18" charset="0"/>
                <a:cs typeface="Arial" panose="020B0604020202020204" pitchFamily="34" charset="0"/>
              </a:rPr>
              <a:t>Pernagallo</a:t>
            </a:r>
            <a:r>
              <a:rPr lang="it-IT" dirty="0">
                <a:solidFill>
                  <a:srgbClr val="222222"/>
                </a:solidFill>
                <a:ea typeface="Times New Roman" panose="02020603050405020304" pitchFamily="18" charset="0"/>
                <a:cs typeface="Arial" panose="020B0604020202020204" pitchFamily="34" charset="0"/>
              </a:rPr>
              <a:t>, data </a:t>
            </a:r>
            <a:r>
              <a:rPr lang="it-IT" dirty="0" err="1">
                <a:solidFill>
                  <a:srgbClr val="222222"/>
                </a:solidFill>
                <a:ea typeface="Times New Roman" panose="02020603050405020304" pitchFamily="18" charset="0"/>
                <a:cs typeface="Arial" panose="020B0604020202020204" pitchFamily="34" charset="0"/>
              </a:rPr>
              <a:t>analyst</a:t>
            </a:r>
            <a:r>
              <a:rPr lang="it-IT" dirty="0">
                <a:solidFill>
                  <a:srgbClr val="222222"/>
                </a:solidFill>
                <a:ea typeface="Times New Roman" panose="02020603050405020304" pitchFamily="18" charset="0"/>
                <a:cs typeface="Arial" panose="020B0604020202020204" pitchFamily="34" charset="0"/>
              </a:rPr>
              <a:t>, e il prof. Benedetto </a:t>
            </a:r>
            <a:r>
              <a:rPr lang="it-IT" dirty="0" err="1">
                <a:solidFill>
                  <a:srgbClr val="222222"/>
                </a:solidFill>
                <a:ea typeface="Times New Roman" panose="02020603050405020304" pitchFamily="18" charset="0"/>
                <a:cs typeface="Arial" panose="020B0604020202020204" pitchFamily="34" charset="0"/>
              </a:rPr>
              <a:t>Torrisi</a:t>
            </a:r>
            <a:r>
              <a:rPr lang="it-IT" dirty="0">
                <a:solidFill>
                  <a:srgbClr val="222222"/>
                </a:solidFill>
                <a:ea typeface="Times New Roman" panose="02020603050405020304" pitchFamily="18" charset="0"/>
                <a:cs typeface="Arial" panose="020B0604020202020204" pitchFamily="34" charset="0"/>
              </a:rPr>
              <a:t>, docente di Statistica all’Università di Catania, esamina dal punto di vista statistico i dati grezzi dell’analisi </a:t>
            </a:r>
            <a:r>
              <a:rPr lang="it-IT" dirty="0" err="1">
                <a:solidFill>
                  <a:srgbClr val="222222"/>
                </a:solidFill>
                <a:ea typeface="Times New Roman" panose="02020603050405020304" pitchFamily="18" charset="0"/>
                <a:cs typeface="Arial" panose="020B0604020202020204" pitchFamily="34" charset="0"/>
              </a:rPr>
              <a:t>radiocabonica</a:t>
            </a:r>
            <a:r>
              <a:rPr lang="it-IT" dirty="0">
                <a:solidFill>
                  <a:srgbClr val="222222"/>
                </a:solidFill>
                <a:ea typeface="Times New Roman" panose="02020603050405020304" pitchFamily="18" charset="0"/>
                <a:cs typeface="Arial" panose="020B0604020202020204" pitchFamily="34" charset="0"/>
              </a:rPr>
              <a:t> del 1988, ovvero i dati derivati dalle singole misurazioni.  </a:t>
            </a:r>
            <a:endParaRPr lang="it-IT" sz="1800" dirty="0">
              <a:effectLs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5683321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07368" y="89625"/>
            <a:ext cx="11377264" cy="6678751"/>
          </a:xfrm>
          <a:prstGeom prst="rect">
            <a:avLst/>
          </a:prstGeom>
        </p:spPr>
        <p:txBody>
          <a:bodyPr wrap="square">
            <a:spAutoFit/>
          </a:bodyPr>
          <a:lstStyle/>
          <a:p>
            <a:pPr>
              <a:lnSpc>
                <a:spcPct val="150000"/>
              </a:lnSpc>
              <a:spcAft>
                <a:spcPts val="1950"/>
              </a:spcAft>
            </a:pPr>
            <a:r>
              <a:rPr lang="it-IT" dirty="0">
                <a:solidFill>
                  <a:srgbClr val="222222"/>
                </a:solidFill>
                <a:latin typeface="Playfair Display"/>
                <a:ea typeface="Times New Roman" panose="02020603050405020304" pitchFamily="18" charset="0"/>
              </a:rPr>
              <a:t>I laboratori che hanno condotto a suo tempo le analisi sui campioni provenienti dalla Sindone non hanno accettato, per quasi trent’anni, di rendere noti questi dati grezzi. Solo nel 2017 li hanno concessi a </a:t>
            </a:r>
            <a:r>
              <a:rPr lang="it-IT" dirty="0" err="1">
                <a:solidFill>
                  <a:srgbClr val="222222"/>
                </a:solidFill>
                <a:latin typeface="Playfair Display"/>
                <a:ea typeface="Times New Roman" panose="02020603050405020304" pitchFamily="18" charset="0"/>
              </a:rPr>
              <a:t>Tristan</a:t>
            </a:r>
            <a:r>
              <a:rPr lang="it-IT" dirty="0">
                <a:solidFill>
                  <a:srgbClr val="222222"/>
                </a:solidFill>
                <a:latin typeface="Playfair Display"/>
                <a:ea typeface="Times New Roman" panose="02020603050405020304" pitchFamily="18" charset="0"/>
              </a:rPr>
              <a:t> Casabianca, che ha intrapreso un’azione legale per ottenerli. </a:t>
            </a:r>
            <a:endParaRPr lang="it-IT" dirty="0" smtClean="0">
              <a:solidFill>
                <a:srgbClr val="222222"/>
              </a:solidFill>
              <a:latin typeface="Playfair Display"/>
              <a:ea typeface="Times New Roman" panose="02020603050405020304" pitchFamily="18" charset="0"/>
            </a:endParaRPr>
          </a:p>
          <a:p>
            <a:pPr>
              <a:lnSpc>
                <a:spcPct val="150000"/>
              </a:lnSpc>
              <a:spcAft>
                <a:spcPts val="1950"/>
              </a:spcAft>
            </a:pPr>
            <a:r>
              <a:rPr lang="it-IT" dirty="0" smtClean="0">
                <a:solidFill>
                  <a:srgbClr val="222222"/>
                </a:solidFill>
                <a:latin typeface="Playfair Display"/>
                <a:ea typeface="Times New Roman" panose="02020603050405020304" pitchFamily="18" charset="0"/>
              </a:rPr>
              <a:t>L’analisi </a:t>
            </a:r>
            <a:r>
              <a:rPr lang="it-IT" dirty="0">
                <a:solidFill>
                  <a:srgbClr val="222222"/>
                </a:solidFill>
                <a:latin typeface="Playfair Display"/>
                <a:ea typeface="Times New Roman" panose="02020603050405020304" pitchFamily="18" charset="0"/>
              </a:rPr>
              <a:t>statistica dimostra che i campioni non erano omogenei, dunque non potevano ritenersi rappresentativi dell’intero lenzuolo. L’esito di quel test, perciò, non permette di ritenere la Sindone medievale. Va ricordato che il frammento di tessuto utilizzato nel 1988 proveniva da un unico angolo, molto inquinato e rammendato. </a:t>
            </a:r>
            <a:endParaRPr lang="it-IT" dirty="0" smtClean="0">
              <a:solidFill>
                <a:srgbClr val="222222"/>
              </a:solidFill>
              <a:latin typeface="Playfair Display"/>
              <a:ea typeface="Times New Roman" panose="02020603050405020304" pitchFamily="18" charset="0"/>
            </a:endParaRPr>
          </a:p>
          <a:p>
            <a:pPr>
              <a:lnSpc>
                <a:spcPct val="150000"/>
              </a:lnSpc>
              <a:spcAft>
                <a:spcPts val="1950"/>
              </a:spcAft>
            </a:pPr>
            <a:r>
              <a:rPr lang="it-IT" dirty="0" smtClean="0">
                <a:solidFill>
                  <a:srgbClr val="222222"/>
                </a:solidFill>
                <a:latin typeface="Playfair Display"/>
                <a:ea typeface="Times New Roman" panose="02020603050405020304" pitchFamily="18" charset="0"/>
              </a:rPr>
              <a:t>È </a:t>
            </a:r>
            <a:r>
              <a:rPr lang="it-IT" dirty="0">
                <a:solidFill>
                  <a:srgbClr val="222222"/>
                </a:solidFill>
                <a:latin typeface="Playfair Display"/>
                <a:ea typeface="Times New Roman" panose="02020603050405020304" pitchFamily="18" charset="0"/>
              </a:rPr>
              <a:t>notevole che la pubblicazione di questo nuovo articolo sia avvenuta proprio su </a:t>
            </a:r>
            <a:r>
              <a:rPr lang="it-IT" i="1" dirty="0" err="1">
                <a:solidFill>
                  <a:srgbClr val="222222"/>
                </a:solidFill>
                <a:latin typeface="Playfair Display"/>
                <a:ea typeface="Times New Roman" panose="02020603050405020304" pitchFamily="18" charset="0"/>
              </a:rPr>
              <a:t>Archaeometry</a:t>
            </a:r>
            <a:r>
              <a:rPr lang="it-IT" dirty="0">
                <a:solidFill>
                  <a:srgbClr val="222222"/>
                </a:solidFill>
                <a:latin typeface="Playfair Display"/>
                <a:ea typeface="Times New Roman" panose="02020603050405020304" pitchFamily="18" charset="0"/>
              </a:rPr>
              <a:t>, rivista dell’Università di Oxford, dove cioè si trova uno dei tre laboratori che datò la Sindone nel 1988. Interessante anche quanto sottolineato dal dott. William </a:t>
            </a:r>
            <a:r>
              <a:rPr lang="it-IT" dirty="0" err="1">
                <a:solidFill>
                  <a:srgbClr val="222222"/>
                </a:solidFill>
                <a:latin typeface="Playfair Display"/>
                <a:ea typeface="Times New Roman" panose="02020603050405020304" pitchFamily="18" charset="0"/>
              </a:rPr>
              <a:t>Kieser</a:t>
            </a:r>
            <a:r>
              <a:rPr lang="it-IT" dirty="0">
                <a:solidFill>
                  <a:srgbClr val="222222"/>
                </a:solidFill>
                <a:latin typeface="Playfair Display"/>
                <a:ea typeface="Times New Roman" panose="02020603050405020304" pitchFamily="18" charset="0"/>
              </a:rPr>
              <a:t>, direttore del laboratorio per le datazioni radiocarboniche dell’Università Ottawa, Canada: “Per una reliquia come la Sindone, la decontaminazione del campione è fondamentale. È stata maneggiata da molte persone nel corso dei secoli. </a:t>
            </a:r>
            <a:endParaRPr lang="it-IT" dirty="0" smtClean="0">
              <a:solidFill>
                <a:srgbClr val="222222"/>
              </a:solidFill>
              <a:latin typeface="Playfair Display"/>
              <a:ea typeface="Times New Roman" panose="02020603050405020304" pitchFamily="18" charset="0"/>
            </a:endParaRPr>
          </a:p>
          <a:p>
            <a:pPr>
              <a:lnSpc>
                <a:spcPct val="150000"/>
              </a:lnSpc>
              <a:spcAft>
                <a:spcPts val="1950"/>
              </a:spcAft>
            </a:pPr>
            <a:r>
              <a:rPr lang="it-IT" dirty="0" smtClean="0">
                <a:solidFill>
                  <a:srgbClr val="222222"/>
                </a:solidFill>
                <a:latin typeface="Playfair Display"/>
                <a:ea typeface="Times New Roman" panose="02020603050405020304" pitchFamily="18" charset="0"/>
              </a:rPr>
              <a:t>Ci </a:t>
            </a:r>
            <a:r>
              <a:rPr lang="it-IT" dirty="0">
                <a:solidFill>
                  <a:srgbClr val="222222"/>
                </a:solidFill>
                <a:latin typeface="Playfair Display"/>
                <a:ea typeface="Times New Roman" panose="02020603050405020304" pitchFamily="18" charset="0"/>
              </a:rPr>
              <a:t>si dovrebbe preoccupare dell’effetto del sudore delle mani. Inoltre è sopravvissuta a diversi incendi: mentre si può eliminare il danno dovuto al fumo, i vapori organici associati agli incendi possono anche essere assorbiti e incorporati in modo permanente”.</a:t>
            </a:r>
            <a:endParaRPr lang="it-IT"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098257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43372" y="653882"/>
            <a:ext cx="11305256" cy="5550237"/>
          </a:xfrm>
          <a:prstGeom prst="rect">
            <a:avLst/>
          </a:prstGeom>
        </p:spPr>
        <p:txBody>
          <a:bodyPr wrap="square">
            <a:spAutoFit/>
          </a:bodyPr>
          <a:lstStyle/>
          <a:p>
            <a:pPr>
              <a:spcAft>
                <a:spcPts val="1950"/>
              </a:spcAft>
            </a:pPr>
            <a:r>
              <a:rPr lang="it-IT" dirty="0">
                <a:solidFill>
                  <a:srgbClr val="222222"/>
                </a:solidFill>
                <a:latin typeface="Playfair Display"/>
                <a:ea typeface="Times New Roman" panose="02020603050405020304" pitchFamily="18" charset="0"/>
              </a:rPr>
              <a:t>Presso l’Università di Catania si è tenuto un importante convegno il 23 maggio 2019, dal titolo molto significativo: </a:t>
            </a:r>
            <a:r>
              <a:rPr lang="it-IT" i="1" dirty="0">
                <a:solidFill>
                  <a:srgbClr val="222222"/>
                </a:solidFill>
                <a:latin typeface="Playfair Display"/>
                <a:ea typeface="Times New Roman" panose="02020603050405020304" pitchFamily="18" charset="0"/>
              </a:rPr>
              <a:t>La datazione della Sacra Sindone: tutto da rifare</a:t>
            </a:r>
            <a:r>
              <a:rPr lang="it-IT" dirty="0">
                <a:solidFill>
                  <a:srgbClr val="222222"/>
                </a:solidFill>
                <a:latin typeface="Playfair Display"/>
                <a:ea typeface="Times New Roman" panose="02020603050405020304" pitchFamily="18" charset="0"/>
              </a:rPr>
              <a:t>. Vi hanno partecipato i quattro autori dell’articolo di </a:t>
            </a:r>
            <a:r>
              <a:rPr lang="it-IT" i="1" dirty="0" err="1">
                <a:solidFill>
                  <a:srgbClr val="222222"/>
                </a:solidFill>
                <a:latin typeface="Playfair Display"/>
                <a:ea typeface="Times New Roman" panose="02020603050405020304" pitchFamily="18" charset="0"/>
              </a:rPr>
              <a:t>Archaeometry</a:t>
            </a:r>
            <a:r>
              <a:rPr lang="it-IT" dirty="0">
                <a:solidFill>
                  <a:srgbClr val="222222"/>
                </a:solidFill>
                <a:latin typeface="Playfair Display"/>
                <a:ea typeface="Times New Roman" panose="02020603050405020304" pitchFamily="18" charset="0"/>
              </a:rPr>
              <a:t> e altri noti studiosi della Sindone. </a:t>
            </a:r>
            <a:endParaRPr lang="it-IT" dirty="0" smtClean="0">
              <a:solidFill>
                <a:srgbClr val="222222"/>
              </a:solidFill>
              <a:latin typeface="Playfair Display"/>
              <a:ea typeface="Times New Roman" panose="02020603050405020304" pitchFamily="18" charset="0"/>
            </a:endParaRPr>
          </a:p>
          <a:p>
            <a:pPr>
              <a:spcAft>
                <a:spcPts val="1950"/>
              </a:spcAft>
            </a:pPr>
            <a:r>
              <a:rPr lang="it-IT" dirty="0" smtClean="0">
                <a:solidFill>
                  <a:srgbClr val="222222"/>
                </a:solidFill>
                <a:latin typeface="Playfair Display"/>
                <a:ea typeface="Times New Roman" panose="02020603050405020304" pitchFamily="18" charset="0"/>
              </a:rPr>
              <a:t>Le </a:t>
            </a:r>
            <a:r>
              <a:rPr lang="it-IT" dirty="0">
                <a:solidFill>
                  <a:srgbClr val="222222"/>
                </a:solidFill>
                <a:latin typeface="Playfair Display"/>
                <a:ea typeface="Times New Roman" panose="02020603050405020304" pitchFamily="18" charset="0"/>
              </a:rPr>
              <a:t>conclusioni del convegno sono state così riassunte dal prof. </a:t>
            </a:r>
            <a:r>
              <a:rPr lang="it-IT" dirty="0" err="1">
                <a:solidFill>
                  <a:srgbClr val="222222"/>
                </a:solidFill>
                <a:latin typeface="Playfair Display"/>
                <a:ea typeface="Times New Roman" panose="02020603050405020304" pitchFamily="18" charset="0"/>
              </a:rPr>
              <a:t>Torrisi</a:t>
            </a:r>
            <a:r>
              <a:rPr lang="it-IT" dirty="0">
                <a:solidFill>
                  <a:srgbClr val="222222"/>
                </a:solidFill>
                <a:latin typeface="Playfair Display"/>
                <a:ea typeface="Times New Roman" panose="02020603050405020304" pitchFamily="18" charset="0"/>
              </a:rPr>
              <a:t>: “Non abbiamo più dubbi, la forte eterogeneità dei dati conduce ad affermare che la datazione espressa su “Nature” non sia quella corretta. </a:t>
            </a:r>
            <a:endParaRPr lang="it-IT" dirty="0" smtClean="0">
              <a:solidFill>
                <a:srgbClr val="222222"/>
              </a:solidFill>
              <a:latin typeface="Playfair Display"/>
              <a:ea typeface="Times New Roman" panose="02020603050405020304" pitchFamily="18" charset="0"/>
            </a:endParaRPr>
          </a:p>
          <a:p>
            <a:pPr>
              <a:spcAft>
                <a:spcPts val="1950"/>
              </a:spcAft>
            </a:pPr>
            <a:r>
              <a:rPr lang="it-IT" dirty="0" smtClean="0">
                <a:solidFill>
                  <a:srgbClr val="222222"/>
                </a:solidFill>
                <a:latin typeface="Playfair Display"/>
                <a:ea typeface="Times New Roman" panose="02020603050405020304" pitchFamily="18" charset="0"/>
              </a:rPr>
              <a:t>Lo </a:t>
            </a:r>
            <a:r>
              <a:rPr lang="it-IT" dirty="0">
                <a:solidFill>
                  <a:srgbClr val="222222"/>
                </a:solidFill>
                <a:latin typeface="Playfair Display"/>
                <a:ea typeface="Times New Roman" panose="02020603050405020304" pitchFamily="18" charset="0"/>
              </a:rPr>
              <a:t>schema campionario non fornisce una rappresentatività statistica del telo. </a:t>
            </a:r>
            <a:endParaRPr lang="it-IT" dirty="0" smtClean="0">
              <a:solidFill>
                <a:srgbClr val="222222"/>
              </a:solidFill>
              <a:latin typeface="Playfair Display"/>
              <a:ea typeface="Times New Roman" panose="02020603050405020304" pitchFamily="18" charset="0"/>
            </a:endParaRPr>
          </a:p>
          <a:p>
            <a:pPr>
              <a:spcAft>
                <a:spcPts val="1950"/>
              </a:spcAft>
            </a:pPr>
            <a:r>
              <a:rPr lang="it-IT" dirty="0" smtClean="0">
                <a:solidFill>
                  <a:srgbClr val="222222"/>
                </a:solidFill>
                <a:latin typeface="Playfair Display"/>
                <a:ea typeface="Times New Roman" panose="02020603050405020304" pitchFamily="18" charset="0"/>
              </a:rPr>
              <a:t>L’eterogeneità </a:t>
            </a:r>
            <a:r>
              <a:rPr lang="it-IT" dirty="0">
                <a:solidFill>
                  <a:srgbClr val="222222"/>
                </a:solidFill>
                <a:latin typeface="Playfair Display"/>
                <a:ea typeface="Times New Roman" panose="02020603050405020304" pitchFamily="18" charset="0"/>
              </a:rPr>
              <a:t>tra le misure fornite dai diversi laboratori dipende dal punto in cui i pezzetti di tessuto sono stati tagliati. I dati grezzi mostrano chiaramente le disomogeneità dei risultati tra i tre laboratori. Svariati test parametrici e non parametrici dimostrano che problemi di omogeneità dei dati permangono sia sui dati del 1988 che sui dati grezzi. Per poter incrementare e approfondire le conoscenze, sarebbe auspicabile una nuova campagna di studi multidisciplinari, che dovrebbe avere lo scopo di raccogliere il maggior numero di dati, in modo da costituire una mappa completa delle caratteristiche fisiche, chimiche e biologiche dell’intera Sindone, da mettere a disposizione degli studiosi, in modo che possano lavorare e confrontarsi su dati certi e attendibili. Una nuova datazione pertanto è necessaria”. </a:t>
            </a:r>
            <a:endParaRPr lang="it-IT" dirty="0" smtClean="0">
              <a:solidFill>
                <a:srgbClr val="222222"/>
              </a:solidFill>
              <a:latin typeface="Playfair Display"/>
              <a:ea typeface="Times New Roman" panose="02020603050405020304" pitchFamily="18" charset="0"/>
            </a:endParaRPr>
          </a:p>
          <a:p>
            <a:pPr>
              <a:spcAft>
                <a:spcPts val="1950"/>
              </a:spcAft>
            </a:pPr>
            <a:r>
              <a:rPr lang="it-IT" dirty="0" smtClean="0">
                <a:solidFill>
                  <a:srgbClr val="222222"/>
                </a:solidFill>
                <a:latin typeface="Playfair Display"/>
                <a:ea typeface="Times New Roman" panose="02020603050405020304" pitchFamily="18" charset="0"/>
              </a:rPr>
              <a:t>Dello </a:t>
            </a:r>
            <a:r>
              <a:rPr lang="it-IT" dirty="0">
                <a:solidFill>
                  <a:srgbClr val="222222"/>
                </a:solidFill>
                <a:latin typeface="Playfair Display"/>
                <a:ea typeface="Times New Roman" panose="02020603050405020304" pitchFamily="18" charset="0"/>
              </a:rPr>
              <a:t>stesso parere sono sei scienziati che hanno pubblicato recentemente un rapporto tecnico ENEA intitolato </a:t>
            </a:r>
            <a:r>
              <a:rPr lang="it-IT" i="1" dirty="0">
                <a:solidFill>
                  <a:srgbClr val="222222"/>
                </a:solidFill>
                <a:latin typeface="Playfair Display"/>
                <a:ea typeface="Times New Roman" panose="02020603050405020304" pitchFamily="18" charset="0"/>
              </a:rPr>
              <a:t>Revisione propositiva dei risultati di radio-datazione della Sindone di Torino</a:t>
            </a:r>
            <a:r>
              <a:rPr lang="it-IT" dirty="0">
                <a:solidFill>
                  <a:srgbClr val="222222"/>
                </a:solidFill>
                <a:latin typeface="Playfair Display"/>
                <a:ea typeface="Times New Roman" panose="02020603050405020304" pitchFamily="18" charset="0"/>
              </a:rPr>
              <a:t>.</a:t>
            </a:r>
            <a:endParaRPr lang="it-IT"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2461674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79376" y="120402"/>
            <a:ext cx="11377264" cy="6360716"/>
          </a:xfrm>
          <a:prstGeom prst="rect">
            <a:avLst/>
          </a:prstGeom>
        </p:spPr>
        <p:txBody>
          <a:bodyPr wrap="square">
            <a:spAutoFit/>
          </a:bodyPr>
          <a:lstStyle/>
          <a:p>
            <a:pPr>
              <a:lnSpc>
                <a:spcPct val="150000"/>
              </a:lnSpc>
              <a:spcAft>
                <a:spcPts val="1950"/>
              </a:spcAft>
            </a:pPr>
            <a:r>
              <a:rPr lang="it-IT" dirty="0">
                <a:solidFill>
                  <a:srgbClr val="222222"/>
                </a:solidFill>
                <a:ea typeface="Times New Roman" panose="02020603050405020304" pitchFamily="18" charset="0"/>
                <a:cs typeface="Arial" panose="020B0604020202020204" pitchFamily="34" charset="0"/>
              </a:rPr>
              <a:t>Bisogna comunque tenere presente che l’esame di una stoffa è estremamente problematico dal punto di vista della contaminazione, perché un tessuto è interamente esposto all’ambiente in cui si trova. </a:t>
            </a:r>
            <a:r>
              <a:rPr lang="it-IT" dirty="0" smtClean="0">
                <a:solidFill>
                  <a:srgbClr val="222222"/>
                </a:solidFill>
                <a:ea typeface="Times New Roman" panose="02020603050405020304" pitchFamily="18" charset="0"/>
                <a:cs typeface="Arial" panose="020B0604020202020204" pitchFamily="34" charset="0"/>
              </a:rPr>
              <a:t>Per </a:t>
            </a:r>
            <a:r>
              <a:rPr lang="it-IT" dirty="0">
                <a:solidFill>
                  <a:srgbClr val="222222"/>
                </a:solidFill>
                <a:ea typeface="Times New Roman" panose="02020603050405020304" pitchFamily="18" charset="0"/>
                <a:cs typeface="Arial" panose="020B0604020202020204" pitchFamily="34" charset="0"/>
              </a:rPr>
              <a:t>un osso o un pezzo di legno si può campionare una parte interna, ma questo non è possibile nel caso di un telo. </a:t>
            </a:r>
            <a:endParaRPr lang="it-IT" dirty="0" smtClean="0">
              <a:solidFill>
                <a:srgbClr val="222222"/>
              </a:solidFill>
              <a:ea typeface="Times New Roman" panose="02020603050405020304" pitchFamily="18" charset="0"/>
              <a:cs typeface="Arial" panose="020B0604020202020204" pitchFamily="34" charset="0"/>
            </a:endParaRPr>
          </a:p>
          <a:p>
            <a:pPr>
              <a:lnSpc>
                <a:spcPct val="150000"/>
              </a:lnSpc>
              <a:spcAft>
                <a:spcPts val="1950"/>
              </a:spcAft>
            </a:pPr>
            <a:r>
              <a:rPr lang="it-IT" dirty="0" smtClean="0">
                <a:solidFill>
                  <a:srgbClr val="222222"/>
                </a:solidFill>
                <a:ea typeface="Times New Roman" panose="02020603050405020304" pitchFamily="18" charset="0"/>
                <a:cs typeface="Arial" panose="020B0604020202020204" pitchFamily="34" charset="0"/>
              </a:rPr>
              <a:t>Dunque </a:t>
            </a:r>
            <a:r>
              <a:rPr lang="it-IT" dirty="0">
                <a:solidFill>
                  <a:srgbClr val="222222"/>
                </a:solidFill>
                <a:ea typeface="Times New Roman" panose="02020603050405020304" pitchFamily="18" charset="0"/>
                <a:cs typeface="Arial" panose="020B0604020202020204" pitchFamily="34" charset="0"/>
              </a:rPr>
              <a:t>non tutti i reperti sono adatti per la datazione radiocarbonica e la Sindone ha tutte le caratteristiche per essere proprio uno degli oggetti che non forniscono datazioni attendibili con questo metodo. </a:t>
            </a:r>
            <a:endParaRPr lang="it-IT" dirty="0" smtClean="0">
              <a:solidFill>
                <a:srgbClr val="222222"/>
              </a:solidFill>
              <a:ea typeface="Times New Roman" panose="02020603050405020304" pitchFamily="18" charset="0"/>
              <a:cs typeface="Arial" panose="020B0604020202020204" pitchFamily="34" charset="0"/>
            </a:endParaRPr>
          </a:p>
          <a:p>
            <a:pPr>
              <a:lnSpc>
                <a:spcPct val="150000"/>
              </a:lnSpc>
              <a:spcAft>
                <a:spcPts val="1950"/>
              </a:spcAft>
            </a:pPr>
            <a:r>
              <a:rPr lang="it-IT" dirty="0" smtClean="0">
                <a:solidFill>
                  <a:srgbClr val="222222"/>
                </a:solidFill>
                <a:ea typeface="Times New Roman" panose="02020603050405020304" pitchFamily="18" charset="0"/>
                <a:cs typeface="Arial" panose="020B0604020202020204" pitchFamily="34" charset="0"/>
              </a:rPr>
              <a:t>Ma </a:t>
            </a:r>
            <a:r>
              <a:rPr lang="it-IT" dirty="0">
                <a:solidFill>
                  <a:srgbClr val="222222"/>
                </a:solidFill>
                <a:ea typeface="Times New Roman" panose="02020603050405020304" pitchFamily="18" charset="0"/>
                <a:cs typeface="Arial" panose="020B0604020202020204" pitchFamily="34" charset="0"/>
              </a:rPr>
              <a:t>allora, perché rifare una datazione radiocarbonica della Sindone in altri punti della stoffa? </a:t>
            </a:r>
            <a:endParaRPr lang="it-IT" dirty="0" smtClean="0">
              <a:solidFill>
                <a:srgbClr val="222222"/>
              </a:solidFill>
              <a:ea typeface="Times New Roman" panose="02020603050405020304" pitchFamily="18" charset="0"/>
              <a:cs typeface="Arial" panose="020B0604020202020204" pitchFamily="34" charset="0"/>
            </a:endParaRPr>
          </a:p>
          <a:p>
            <a:pPr>
              <a:lnSpc>
                <a:spcPct val="150000"/>
              </a:lnSpc>
              <a:spcAft>
                <a:spcPts val="1950"/>
              </a:spcAft>
            </a:pPr>
            <a:r>
              <a:rPr lang="it-IT" dirty="0" smtClean="0">
                <a:solidFill>
                  <a:srgbClr val="222222"/>
                </a:solidFill>
                <a:ea typeface="Times New Roman" panose="02020603050405020304" pitchFamily="18" charset="0"/>
                <a:cs typeface="Arial" panose="020B0604020202020204" pitchFamily="34" charset="0"/>
              </a:rPr>
              <a:t>Per </a:t>
            </a:r>
            <a:r>
              <a:rPr lang="it-IT" dirty="0">
                <a:solidFill>
                  <a:srgbClr val="222222"/>
                </a:solidFill>
                <a:ea typeface="Times New Roman" panose="02020603050405020304" pitchFamily="18" charset="0"/>
                <a:cs typeface="Arial" panose="020B0604020202020204" pitchFamily="34" charset="0"/>
              </a:rPr>
              <a:t>comprovarlo una volta per sempre. È bastata l’analisi statistica dei risultati relativi a un campioncino di pochi centimetri per dimostrare che i suoi frammenti non erano omogenei. </a:t>
            </a:r>
            <a:endParaRPr lang="it-IT" dirty="0" smtClean="0">
              <a:solidFill>
                <a:srgbClr val="222222"/>
              </a:solidFill>
              <a:ea typeface="Times New Roman" panose="02020603050405020304" pitchFamily="18" charset="0"/>
              <a:cs typeface="Arial" panose="020B0604020202020204" pitchFamily="34" charset="0"/>
            </a:endParaRPr>
          </a:p>
          <a:p>
            <a:pPr>
              <a:lnSpc>
                <a:spcPct val="150000"/>
              </a:lnSpc>
              <a:spcAft>
                <a:spcPts val="1950"/>
              </a:spcAft>
            </a:pPr>
            <a:r>
              <a:rPr lang="it-IT" dirty="0" smtClean="0">
                <a:solidFill>
                  <a:srgbClr val="222222"/>
                </a:solidFill>
                <a:ea typeface="Times New Roman" panose="02020603050405020304" pitchFamily="18" charset="0"/>
                <a:cs typeface="Arial" panose="020B0604020202020204" pitchFamily="34" charset="0"/>
              </a:rPr>
              <a:t>Cosa </a:t>
            </a:r>
            <a:r>
              <a:rPr lang="it-IT" dirty="0">
                <a:solidFill>
                  <a:srgbClr val="222222"/>
                </a:solidFill>
                <a:ea typeface="Times New Roman" panose="02020603050405020304" pitchFamily="18" charset="0"/>
                <a:cs typeface="Arial" panose="020B0604020202020204" pitchFamily="34" charset="0"/>
              </a:rPr>
              <a:t>emergerebbe dal confronto di campioni prelevati a più di quattro metri di distanza l’uno dall’altro? </a:t>
            </a:r>
            <a:r>
              <a:rPr lang="it-IT" dirty="0" smtClean="0">
                <a:solidFill>
                  <a:srgbClr val="222222"/>
                </a:solidFill>
                <a:ea typeface="Times New Roman" panose="02020603050405020304" pitchFamily="18" charset="0"/>
                <a:cs typeface="Arial" panose="020B0604020202020204" pitchFamily="34" charset="0"/>
              </a:rPr>
              <a:t>Per </a:t>
            </a:r>
            <a:r>
              <a:rPr lang="it-IT" dirty="0">
                <a:solidFill>
                  <a:srgbClr val="222222"/>
                </a:solidFill>
                <a:ea typeface="Times New Roman" panose="02020603050405020304" pitchFamily="18" charset="0"/>
                <a:cs typeface="Arial" panose="020B0604020202020204" pitchFamily="34" charset="0"/>
              </a:rPr>
              <a:t>dedurlo, comunque, se nuovi esami non si faranno, basterà il buonsenso. </a:t>
            </a:r>
            <a:endParaRPr lang="it-IT" dirty="0" smtClean="0">
              <a:solidFill>
                <a:srgbClr val="222222"/>
              </a:solidFill>
              <a:ea typeface="Times New Roman" panose="02020603050405020304" pitchFamily="18" charset="0"/>
              <a:cs typeface="Arial" panose="020B0604020202020204" pitchFamily="34" charset="0"/>
            </a:endParaRPr>
          </a:p>
          <a:p>
            <a:pPr>
              <a:lnSpc>
                <a:spcPct val="150000"/>
              </a:lnSpc>
              <a:spcAft>
                <a:spcPts val="1950"/>
              </a:spcAft>
            </a:pPr>
            <a:r>
              <a:rPr lang="it-IT" dirty="0" smtClean="0">
                <a:solidFill>
                  <a:srgbClr val="222222"/>
                </a:solidFill>
                <a:ea typeface="Times New Roman" panose="02020603050405020304" pitchFamily="18" charset="0"/>
                <a:cs typeface="Arial" panose="020B0604020202020204" pitchFamily="34" charset="0"/>
              </a:rPr>
              <a:t>Rimane </a:t>
            </a:r>
            <a:r>
              <a:rPr lang="it-IT" dirty="0">
                <a:solidFill>
                  <a:srgbClr val="222222"/>
                </a:solidFill>
                <a:ea typeface="Times New Roman" panose="02020603050405020304" pitchFamily="18" charset="0"/>
                <a:cs typeface="Arial" panose="020B0604020202020204" pitchFamily="34" charset="0"/>
              </a:rPr>
              <a:t>un fatto incontestabile: la Sindone è un reperto unico al mondo, che sfida la scienza per il mistero dell’immagine umana in essa impressa. Un’immagine che commuove per la sua drammatica veridicità.</a:t>
            </a:r>
            <a:endParaRPr lang="it-IT" sz="1800" dirty="0">
              <a:effectLs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230545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763" y="693000"/>
            <a:ext cx="9740474" cy="5472000"/>
          </a:xfrm>
          <a:prstGeom prst="rect">
            <a:avLst/>
          </a:prstGeom>
        </p:spPr>
      </p:pic>
    </p:spTree>
    <p:extLst>
      <p:ext uri="{BB962C8B-B14F-4D97-AF65-F5344CB8AC3E}">
        <p14:creationId xmlns:p14="http://schemas.microsoft.com/office/powerpoint/2010/main" val="39216820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3000" y="188640"/>
            <a:ext cx="9666000" cy="6444000"/>
          </a:xfrm>
          <a:prstGeom prst="rect">
            <a:avLst/>
          </a:prstGeom>
        </p:spPr>
      </p:pic>
    </p:spTree>
    <p:extLst>
      <p:ext uri="{BB962C8B-B14F-4D97-AF65-F5344CB8AC3E}">
        <p14:creationId xmlns:p14="http://schemas.microsoft.com/office/powerpoint/2010/main" val="36514131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4402" y="-10386"/>
            <a:ext cx="10314000" cy="6876000"/>
          </a:xfrm>
          <a:prstGeom prst="rect">
            <a:avLst/>
          </a:prstGeom>
        </p:spPr>
      </p:pic>
    </p:spTree>
    <p:extLst>
      <p:ext uri="{BB962C8B-B14F-4D97-AF65-F5344CB8AC3E}">
        <p14:creationId xmlns:p14="http://schemas.microsoft.com/office/powerpoint/2010/main" val="13327837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6000" y="189000"/>
            <a:ext cx="9720000" cy="6480000"/>
          </a:xfrm>
          <a:prstGeom prst="rect">
            <a:avLst/>
          </a:prstGeom>
        </p:spPr>
      </p:pic>
    </p:spTree>
    <p:extLst>
      <p:ext uri="{BB962C8B-B14F-4D97-AF65-F5344CB8AC3E}">
        <p14:creationId xmlns:p14="http://schemas.microsoft.com/office/powerpoint/2010/main" val="22633616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3" name="Picture 3" descr="- A Sindone op x giovani 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50" y="1557339"/>
            <a:ext cx="8997950" cy="364172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 a1Sindone op x giovani 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8" y="188914"/>
            <a:ext cx="3257550" cy="1209675"/>
          </a:xfrm>
          <a:prstGeom prst="rect">
            <a:avLst/>
          </a:prstGeom>
          <a:noFill/>
          <a:extLst>
            <a:ext uri="{909E8E84-426E-40DD-AFC4-6F175D3DCCD1}">
              <a14:hiddenFill xmlns:a14="http://schemas.microsoft.com/office/drawing/2010/main">
                <a:solidFill>
                  <a:srgbClr val="FFFFFF"/>
                </a:solidFill>
              </a14:hiddenFill>
            </a:ext>
          </a:extLst>
        </p:spPr>
      </p:pic>
      <p:sp>
        <p:nvSpPr>
          <p:cNvPr id="15365" name="Line 5"/>
          <p:cNvSpPr>
            <a:spLocks noChangeShapeType="1"/>
          </p:cNvSpPr>
          <p:nvPr/>
        </p:nvSpPr>
        <p:spPr bwMode="auto">
          <a:xfrm flipH="1">
            <a:off x="1774825" y="981075"/>
            <a:ext cx="0" cy="719138"/>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15366" name="Picture 6" descr="x 1 - SINDONE LDC - 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7569" y="5357814"/>
            <a:ext cx="7916863" cy="1184275"/>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5367" name="Picture 7" descr="- A3 Sindone op x giovani 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3701" y="333375"/>
            <a:ext cx="3019425" cy="1257300"/>
          </a:xfrm>
          <a:prstGeom prst="rect">
            <a:avLst/>
          </a:prstGeom>
          <a:noFill/>
          <a:extLst>
            <a:ext uri="{909E8E84-426E-40DD-AFC4-6F175D3DCCD1}">
              <a14:hiddenFill xmlns:a14="http://schemas.microsoft.com/office/drawing/2010/main">
                <a:solidFill>
                  <a:srgbClr val="FFFFFF"/>
                </a:solidFill>
              </a14:hiddenFill>
            </a:ext>
          </a:extLst>
        </p:spPr>
      </p:pic>
      <p:sp>
        <p:nvSpPr>
          <p:cNvPr id="15368" name="Line 8"/>
          <p:cNvSpPr>
            <a:spLocks noChangeShapeType="1"/>
          </p:cNvSpPr>
          <p:nvPr/>
        </p:nvSpPr>
        <p:spPr bwMode="auto">
          <a:xfrm flipH="1">
            <a:off x="6527800" y="1628775"/>
            <a:ext cx="0" cy="6477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369" name="Line 9"/>
          <p:cNvSpPr>
            <a:spLocks noChangeShapeType="1"/>
          </p:cNvSpPr>
          <p:nvPr/>
        </p:nvSpPr>
        <p:spPr bwMode="auto">
          <a:xfrm flipH="1">
            <a:off x="3792538" y="1628775"/>
            <a:ext cx="0" cy="6477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370" name="Rectangle 10"/>
          <p:cNvSpPr>
            <a:spLocks noChangeArrowheads="1"/>
          </p:cNvSpPr>
          <p:nvPr/>
        </p:nvSpPr>
        <p:spPr bwMode="auto">
          <a:xfrm>
            <a:off x="5232400" y="1"/>
            <a:ext cx="1911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30000"/>
              </a:spcBef>
            </a:pPr>
            <a:r>
              <a:rPr lang="it-IT" altLang="it-IT">
                <a:solidFill>
                  <a:schemeClr val="bg1"/>
                </a:solidFill>
              </a:rPr>
              <a:t>Impronta frontale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wedge">
                                      <p:cBhvr>
                                        <p:cTn id="7" dur="2000"/>
                                        <p:tgtEl>
                                          <p:spTgt spid="153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xit" presetSubtype="0" fill="hold" nodeType="clickEffect">
                                  <p:stCondLst>
                                    <p:cond delay="0"/>
                                  </p:stCondLst>
                                  <p:childTnLst>
                                    <p:animEffect transition="out" filter="wedge">
                                      <p:cBhvr>
                                        <p:cTn id="11" dur="2000"/>
                                        <p:tgtEl>
                                          <p:spTgt spid="15366"/>
                                        </p:tgtEl>
                                      </p:cBhvr>
                                    </p:animEffect>
                                    <p:set>
                                      <p:cBhvr>
                                        <p:cTn id="12" dur="1" fill="hold">
                                          <p:stCondLst>
                                            <p:cond delay="1999"/>
                                          </p:stCondLst>
                                        </p:cTn>
                                        <p:tgtEl>
                                          <p:spTgt spid="1536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15364"/>
                                        </p:tgtEl>
                                        <p:attrNameLst>
                                          <p:attrName>style.visibility</p:attrName>
                                        </p:attrNameLst>
                                      </p:cBhvr>
                                      <p:to>
                                        <p:strVal val="visible"/>
                                      </p:to>
                                    </p:set>
                                    <p:animEffect transition="in" filter="fade">
                                      <p:cBhvr>
                                        <p:cTn id="17" dur="1000"/>
                                        <p:tgtEl>
                                          <p:spTgt spid="15364"/>
                                        </p:tgtEl>
                                      </p:cBhvr>
                                    </p:animEffect>
                                    <p:anim calcmode="lin" valueType="num">
                                      <p:cBhvr>
                                        <p:cTn id="18" dur="1000" fill="hold"/>
                                        <p:tgtEl>
                                          <p:spTgt spid="15364"/>
                                        </p:tgtEl>
                                        <p:attrNameLst>
                                          <p:attrName>ppt_x</p:attrName>
                                        </p:attrNameLst>
                                      </p:cBhvr>
                                      <p:tavLst>
                                        <p:tav tm="0">
                                          <p:val>
                                            <p:strVal val="#ppt_x"/>
                                          </p:val>
                                        </p:tav>
                                        <p:tav tm="100000">
                                          <p:val>
                                            <p:strVal val="#ppt_x"/>
                                          </p:val>
                                        </p:tav>
                                      </p:tavLst>
                                    </p:anim>
                                    <p:anim calcmode="lin" valueType="num">
                                      <p:cBhvr>
                                        <p:cTn id="19" dur="1000" fill="hold"/>
                                        <p:tgtEl>
                                          <p:spTgt spid="15364"/>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15365"/>
                                        </p:tgtEl>
                                        <p:attrNameLst>
                                          <p:attrName>style.visibility</p:attrName>
                                        </p:attrNameLst>
                                      </p:cBhvr>
                                      <p:to>
                                        <p:strVal val="visible"/>
                                      </p:to>
                                    </p:set>
                                    <p:animEffect transition="in" filter="wipe(up)">
                                      <p:cBhvr>
                                        <p:cTn id="24" dur="500"/>
                                        <p:tgtEl>
                                          <p:spTgt spid="1536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0" presetClass="exit" presetSubtype="0" fill="hold" nodeType="clickEffect">
                                  <p:stCondLst>
                                    <p:cond delay="0"/>
                                  </p:stCondLst>
                                  <p:childTnLst>
                                    <p:animEffect transition="out" filter="wedge">
                                      <p:cBhvr>
                                        <p:cTn id="28" dur="2000"/>
                                        <p:tgtEl>
                                          <p:spTgt spid="15364"/>
                                        </p:tgtEl>
                                      </p:cBhvr>
                                    </p:animEffect>
                                    <p:set>
                                      <p:cBhvr>
                                        <p:cTn id="29" dur="1" fill="hold">
                                          <p:stCondLst>
                                            <p:cond delay="1999"/>
                                          </p:stCondLst>
                                        </p:cTn>
                                        <p:tgtEl>
                                          <p:spTgt spid="15364"/>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nodeType="clickEffect">
                                  <p:stCondLst>
                                    <p:cond delay="0"/>
                                  </p:stCondLst>
                                  <p:childTnLst>
                                    <p:animEffect transition="out" filter="fade">
                                      <p:cBhvr>
                                        <p:cTn id="33" dur="500"/>
                                        <p:tgtEl>
                                          <p:spTgt spid="15365"/>
                                        </p:tgtEl>
                                      </p:cBhvr>
                                    </p:animEffect>
                                    <p:set>
                                      <p:cBhvr>
                                        <p:cTn id="34" dur="1" fill="hold">
                                          <p:stCondLst>
                                            <p:cond delay="499"/>
                                          </p:stCondLst>
                                        </p:cTn>
                                        <p:tgtEl>
                                          <p:spTgt spid="15365"/>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0" presetClass="entr" presetSubtype="0" fill="hold" nodeType="clickEffect">
                                  <p:stCondLst>
                                    <p:cond delay="0"/>
                                  </p:stCondLst>
                                  <p:childTnLst>
                                    <p:set>
                                      <p:cBhvr>
                                        <p:cTn id="38" dur="1" fill="hold">
                                          <p:stCondLst>
                                            <p:cond delay="0"/>
                                          </p:stCondLst>
                                        </p:cTn>
                                        <p:tgtEl>
                                          <p:spTgt spid="15367"/>
                                        </p:tgtEl>
                                        <p:attrNameLst>
                                          <p:attrName>style.visibility</p:attrName>
                                        </p:attrNameLst>
                                      </p:cBhvr>
                                      <p:to>
                                        <p:strVal val="visible"/>
                                      </p:to>
                                    </p:set>
                                    <p:animEffect transition="in" filter="wedge">
                                      <p:cBhvr>
                                        <p:cTn id="39" dur="2000"/>
                                        <p:tgtEl>
                                          <p:spTgt spid="1536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1" fill="hold" nodeType="clickEffect">
                                  <p:stCondLst>
                                    <p:cond delay="0"/>
                                  </p:stCondLst>
                                  <p:childTnLst>
                                    <p:set>
                                      <p:cBhvr>
                                        <p:cTn id="43" dur="1" fill="hold">
                                          <p:stCondLst>
                                            <p:cond delay="0"/>
                                          </p:stCondLst>
                                        </p:cTn>
                                        <p:tgtEl>
                                          <p:spTgt spid="15369"/>
                                        </p:tgtEl>
                                        <p:attrNameLst>
                                          <p:attrName>style.visibility</p:attrName>
                                        </p:attrNameLst>
                                      </p:cBhvr>
                                      <p:to>
                                        <p:strVal val="visible"/>
                                      </p:to>
                                    </p:set>
                                    <p:animEffect transition="in" filter="wipe(up)">
                                      <p:cBhvr>
                                        <p:cTn id="44" dur="500"/>
                                        <p:tgtEl>
                                          <p:spTgt spid="1536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15368"/>
                                        </p:tgtEl>
                                        <p:attrNameLst>
                                          <p:attrName>style.visibility</p:attrName>
                                        </p:attrNameLst>
                                      </p:cBhvr>
                                      <p:to>
                                        <p:strVal val="visible"/>
                                      </p:to>
                                    </p:set>
                                    <p:animEffect transition="in" filter="wipe(up)">
                                      <p:cBhvr>
                                        <p:cTn id="49" dur="500"/>
                                        <p:tgtEl>
                                          <p:spTgt spid="15368"/>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xit" presetSubtype="4" fill="hold" nodeType="clickEffect">
                                  <p:stCondLst>
                                    <p:cond delay="0"/>
                                  </p:stCondLst>
                                  <p:childTnLst>
                                    <p:animEffect transition="out" filter="wipe(down)">
                                      <p:cBhvr>
                                        <p:cTn id="53" dur="500"/>
                                        <p:tgtEl>
                                          <p:spTgt spid="15367"/>
                                        </p:tgtEl>
                                      </p:cBhvr>
                                    </p:animEffect>
                                    <p:set>
                                      <p:cBhvr>
                                        <p:cTn id="54" dur="1" fill="hold">
                                          <p:stCondLst>
                                            <p:cond delay="499"/>
                                          </p:stCondLst>
                                        </p:cTn>
                                        <p:tgtEl>
                                          <p:spTgt spid="15367"/>
                                        </p:tgtEl>
                                        <p:attrNameLst>
                                          <p:attrName>style.visibility</p:attrName>
                                        </p:attrNameLst>
                                      </p:cBhvr>
                                      <p:to>
                                        <p:strVal val="hidden"/>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xit" presetSubtype="4" fill="hold" nodeType="clickEffect">
                                  <p:stCondLst>
                                    <p:cond delay="0"/>
                                  </p:stCondLst>
                                  <p:childTnLst>
                                    <p:animEffect transition="out" filter="wipe(down)">
                                      <p:cBhvr>
                                        <p:cTn id="58" dur="500"/>
                                        <p:tgtEl>
                                          <p:spTgt spid="15369"/>
                                        </p:tgtEl>
                                      </p:cBhvr>
                                    </p:animEffect>
                                    <p:set>
                                      <p:cBhvr>
                                        <p:cTn id="59" dur="1" fill="hold">
                                          <p:stCondLst>
                                            <p:cond delay="499"/>
                                          </p:stCondLst>
                                        </p:cTn>
                                        <p:tgtEl>
                                          <p:spTgt spid="15369"/>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xit" presetSubtype="4" fill="hold" nodeType="clickEffect">
                                  <p:stCondLst>
                                    <p:cond delay="0"/>
                                  </p:stCondLst>
                                  <p:childTnLst>
                                    <p:animEffect transition="out" filter="wipe(down)">
                                      <p:cBhvr>
                                        <p:cTn id="63" dur="500"/>
                                        <p:tgtEl>
                                          <p:spTgt spid="15368"/>
                                        </p:tgtEl>
                                      </p:cBhvr>
                                    </p:animEffect>
                                    <p:set>
                                      <p:cBhvr>
                                        <p:cTn id="64" dur="1" fill="hold">
                                          <p:stCondLst>
                                            <p:cond delay="499"/>
                                          </p:stCondLst>
                                        </p:cTn>
                                        <p:tgtEl>
                                          <p:spTgt spid="153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ttangolo 1"/>
          <p:cNvSpPr/>
          <p:nvPr/>
        </p:nvSpPr>
        <p:spPr>
          <a:xfrm>
            <a:off x="2336397" y="176245"/>
            <a:ext cx="7519206" cy="1200329"/>
          </a:xfrm>
          <a:prstGeom prst="rect">
            <a:avLst/>
          </a:prstGeom>
          <a:solidFill>
            <a:schemeClr val="accent4">
              <a:lumMod val="20000"/>
              <a:lumOff val="80000"/>
            </a:schemeClr>
          </a:solidFill>
        </p:spPr>
        <p:txBody>
          <a:bodyPr wrap="square">
            <a:spAutoFit/>
          </a:bodyPr>
          <a:lstStyle/>
          <a:p>
            <a:pPr algn="ctr">
              <a:lnSpc>
                <a:spcPct val="150000"/>
              </a:lnSpc>
            </a:pPr>
            <a:r>
              <a:rPr lang="it-IT" sz="2400" b="1" dirty="0"/>
              <a:t>Aloni lasciati probabilmente dall’acqua usata </a:t>
            </a:r>
            <a:endParaRPr lang="it-IT" sz="2400" b="1" dirty="0" smtClean="0"/>
          </a:p>
          <a:p>
            <a:pPr algn="ctr">
              <a:lnSpc>
                <a:spcPct val="150000"/>
              </a:lnSpc>
            </a:pPr>
            <a:r>
              <a:rPr lang="it-IT" sz="2400" b="1" dirty="0" smtClean="0"/>
              <a:t>per </a:t>
            </a:r>
            <a:r>
              <a:rPr lang="it-IT" sz="2400" b="1" dirty="0"/>
              <a:t>spegnere l’incendio del </a:t>
            </a:r>
            <a:r>
              <a:rPr lang="it-IT" sz="2400" b="1" dirty="0" smtClean="0"/>
              <a:t>1532</a:t>
            </a:r>
          </a:p>
        </p:txBody>
      </p:sp>
      <p:pic>
        <p:nvPicPr>
          <p:cNvPr id="11" name="Picture 3" descr="- A Sindone op x giovani 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50" y="1557339"/>
            <a:ext cx="8997950" cy="3641725"/>
          </a:xfrm>
          <a:prstGeom prst="rect">
            <a:avLst/>
          </a:prstGeom>
          <a:noFill/>
          <a:extLst>
            <a:ext uri="{909E8E84-426E-40DD-AFC4-6F175D3DCCD1}">
              <a14:hiddenFill xmlns:a14="http://schemas.microsoft.com/office/drawing/2010/main">
                <a:solidFill>
                  <a:srgbClr val="FFFFFF"/>
                </a:solidFill>
              </a14:hiddenFill>
            </a:ext>
          </a:extLst>
        </p:spPr>
      </p:pic>
      <p:sp>
        <p:nvSpPr>
          <p:cNvPr id="12" name="Oval 5"/>
          <p:cNvSpPr>
            <a:spLocks noChangeArrowheads="1"/>
          </p:cNvSpPr>
          <p:nvPr/>
        </p:nvSpPr>
        <p:spPr bwMode="auto">
          <a:xfrm>
            <a:off x="3503712" y="2658270"/>
            <a:ext cx="1439863" cy="1439862"/>
          </a:xfrm>
          <a:prstGeom prst="ellipse">
            <a:avLst/>
          </a:prstGeom>
          <a:noFill/>
          <a:ln w="5715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 name="Oval 6"/>
          <p:cNvSpPr>
            <a:spLocks noChangeArrowheads="1"/>
          </p:cNvSpPr>
          <p:nvPr/>
        </p:nvSpPr>
        <p:spPr bwMode="auto">
          <a:xfrm>
            <a:off x="8040216" y="2838451"/>
            <a:ext cx="1368425" cy="1079500"/>
          </a:xfrm>
          <a:prstGeom prst="ellipse">
            <a:avLst/>
          </a:prstGeom>
          <a:noFill/>
          <a:ln w="5715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edge">
                                      <p:cBhvr>
                                        <p:cTn id="14" dur="2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edge">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1" name="Picture 3" descr="- A Sindone op x giovani 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1557339"/>
            <a:ext cx="8997950" cy="364172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 s1 Sindone op x giovani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5300664"/>
            <a:ext cx="2428875" cy="1247775"/>
          </a:xfrm>
          <a:prstGeom prst="rect">
            <a:avLst/>
          </a:prstGeom>
          <a:noFill/>
          <a:extLst>
            <a:ext uri="{909E8E84-426E-40DD-AFC4-6F175D3DCCD1}">
              <a14:hiddenFill xmlns:a14="http://schemas.microsoft.com/office/drawing/2010/main">
                <a:solidFill>
                  <a:srgbClr val="FFFFFF"/>
                </a:solidFill>
              </a14:hiddenFill>
            </a:ext>
          </a:extLst>
        </p:spPr>
      </p:pic>
      <p:sp>
        <p:nvSpPr>
          <p:cNvPr id="17413" name="Line 5"/>
          <p:cNvSpPr>
            <a:spLocks noChangeShapeType="1"/>
          </p:cNvSpPr>
          <p:nvPr/>
        </p:nvSpPr>
        <p:spPr bwMode="auto">
          <a:xfrm flipV="1">
            <a:off x="1992313" y="3500438"/>
            <a:ext cx="0" cy="1223962"/>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17414" name="Picture 6" descr="- s2 Sindone op x giovani 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5775" y="5300664"/>
            <a:ext cx="1752600" cy="1190625"/>
          </a:xfrm>
          <a:prstGeom prst="rect">
            <a:avLst/>
          </a:prstGeom>
          <a:noFill/>
          <a:extLst>
            <a:ext uri="{909E8E84-426E-40DD-AFC4-6F175D3DCCD1}">
              <a14:hiddenFill xmlns:a14="http://schemas.microsoft.com/office/drawing/2010/main">
                <a:solidFill>
                  <a:srgbClr val="FFFFFF"/>
                </a:solidFill>
              </a14:hiddenFill>
            </a:ext>
          </a:extLst>
        </p:spPr>
      </p:pic>
      <p:sp>
        <p:nvSpPr>
          <p:cNvPr id="17415" name="Line 7"/>
          <p:cNvSpPr>
            <a:spLocks noChangeShapeType="1"/>
          </p:cNvSpPr>
          <p:nvPr/>
        </p:nvSpPr>
        <p:spPr bwMode="auto">
          <a:xfrm>
            <a:off x="4511675" y="3068639"/>
            <a:ext cx="935038" cy="73025"/>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17416" name="Picture 8" descr="- s3 Sindone op x giovani 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5276" y="5300663"/>
            <a:ext cx="1724025" cy="1162050"/>
          </a:xfrm>
          <a:prstGeom prst="rect">
            <a:avLst/>
          </a:prstGeom>
          <a:noFill/>
          <a:extLst>
            <a:ext uri="{909E8E84-426E-40DD-AFC4-6F175D3DCCD1}">
              <a14:hiddenFill xmlns:a14="http://schemas.microsoft.com/office/drawing/2010/main">
                <a:solidFill>
                  <a:srgbClr val="FFFFFF"/>
                </a:solidFill>
              </a14:hiddenFill>
            </a:ext>
          </a:extLst>
        </p:spPr>
      </p:pic>
      <p:sp>
        <p:nvSpPr>
          <p:cNvPr id="17417" name="Line 9"/>
          <p:cNvSpPr>
            <a:spLocks noChangeShapeType="1"/>
          </p:cNvSpPr>
          <p:nvPr/>
        </p:nvSpPr>
        <p:spPr bwMode="auto">
          <a:xfrm flipH="1" flipV="1">
            <a:off x="5808663" y="3860800"/>
            <a:ext cx="0" cy="935038"/>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418" name="Line 10"/>
          <p:cNvSpPr>
            <a:spLocks noChangeShapeType="1"/>
          </p:cNvSpPr>
          <p:nvPr/>
        </p:nvSpPr>
        <p:spPr bwMode="auto">
          <a:xfrm flipH="1" flipV="1">
            <a:off x="6024563" y="2708275"/>
            <a:ext cx="0" cy="935038"/>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17419" name="Picture 11" descr="- s4 Sindone op x giovani 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3338" y="5516563"/>
            <a:ext cx="2343150" cy="1079500"/>
          </a:xfrm>
          <a:prstGeom prst="rect">
            <a:avLst/>
          </a:prstGeom>
          <a:noFill/>
          <a:extLst>
            <a:ext uri="{909E8E84-426E-40DD-AFC4-6F175D3DCCD1}">
              <a14:hiddenFill xmlns:a14="http://schemas.microsoft.com/office/drawing/2010/main">
                <a:solidFill>
                  <a:srgbClr val="FFFFFF"/>
                </a:solidFill>
              </a14:hiddenFill>
            </a:ext>
          </a:extLst>
        </p:spPr>
      </p:pic>
      <p:sp>
        <p:nvSpPr>
          <p:cNvPr id="17420" name="Line 12"/>
          <p:cNvSpPr>
            <a:spLocks noChangeShapeType="1"/>
          </p:cNvSpPr>
          <p:nvPr/>
        </p:nvSpPr>
        <p:spPr bwMode="auto">
          <a:xfrm flipH="1" flipV="1">
            <a:off x="6600825" y="3860800"/>
            <a:ext cx="863600" cy="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17421" name="Picture 13" descr="- s5 Sindone op x giovani 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9964" y="5300664"/>
            <a:ext cx="1874837" cy="1081087"/>
          </a:xfrm>
          <a:prstGeom prst="rect">
            <a:avLst/>
          </a:prstGeom>
          <a:noFill/>
          <a:extLst>
            <a:ext uri="{909E8E84-426E-40DD-AFC4-6F175D3DCCD1}">
              <a14:hiddenFill xmlns:a14="http://schemas.microsoft.com/office/drawing/2010/main">
                <a:solidFill>
                  <a:srgbClr val="FFFFFF"/>
                </a:solidFill>
              </a14:hiddenFill>
            </a:ext>
          </a:extLst>
        </p:spPr>
      </p:pic>
      <p:sp>
        <p:nvSpPr>
          <p:cNvPr id="17422" name="Line 14"/>
          <p:cNvSpPr>
            <a:spLocks noChangeShapeType="1"/>
          </p:cNvSpPr>
          <p:nvPr/>
        </p:nvSpPr>
        <p:spPr bwMode="auto">
          <a:xfrm flipV="1">
            <a:off x="8183563" y="3357564"/>
            <a:ext cx="0" cy="1584325"/>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17423" name="Picture 15" descr="- s6 Sindone op x giovani 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28026" y="5229226"/>
            <a:ext cx="1946275" cy="1077913"/>
          </a:xfrm>
          <a:prstGeom prst="rect">
            <a:avLst/>
          </a:prstGeom>
          <a:noFill/>
          <a:extLst>
            <a:ext uri="{909E8E84-426E-40DD-AFC4-6F175D3DCCD1}">
              <a14:hiddenFill xmlns:a14="http://schemas.microsoft.com/office/drawing/2010/main">
                <a:solidFill>
                  <a:srgbClr val="FFFFFF"/>
                </a:solidFill>
              </a14:hiddenFill>
            </a:ext>
          </a:extLst>
        </p:spPr>
      </p:pic>
      <p:sp>
        <p:nvSpPr>
          <p:cNvPr id="17424" name="Line 16"/>
          <p:cNvSpPr>
            <a:spLocks noChangeShapeType="1"/>
          </p:cNvSpPr>
          <p:nvPr/>
        </p:nvSpPr>
        <p:spPr bwMode="auto">
          <a:xfrm flipH="1" flipV="1">
            <a:off x="9409113" y="3284538"/>
            <a:ext cx="0" cy="12954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wedge">
                                      <p:cBhvr>
                                        <p:cTn id="7" dur="2000"/>
                                        <p:tgtEl>
                                          <p:spTgt spid="174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7413"/>
                                        </p:tgtEl>
                                        <p:attrNameLst>
                                          <p:attrName>style.visibility</p:attrName>
                                        </p:attrNameLst>
                                      </p:cBhvr>
                                      <p:to>
                                        <p:strVal val="visible"/>
                                      </p:to>
                                    </p:set>
                                    <p:animEffect transition="in" filter="wipe(down)">
                                      <p:cBhvr>
                                        <p:cTn id="12" dur="1250"/>
                                        <p:tgtEl>
                                          <p:spTgt spid="174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4" fill="hold" nodeType="clickEffect">
                                  <p:stCondLst>
                                    <p:cond delay="0"/>
                                  </p:stCondLst>
                                  <p:childTnLst>
                                    <p:animEffect transition="out" filter="wipe(down)">
                                      <p:cBhvr>
                                        <p:cTn id="16" dur="500"/>
                                        <p:tgtEl>
                                          <p:spTgt spid="17412"/>
                                        </p:tgtEl>
                                      </p:cBhvr>
                                    </p:animEffect>
                                    <p:set>
                                      <p:cBhvr>
                                        <p:cTn id="17" dur="1" fill="hold">
                                          <p:stCondLst>
                                            <p:cond delay="499"/>
                                          </p:stCondLst>
                                        </p:cTn>
                                        <p:tgtEl>
                                          <p:spTgt spid="1741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4" fill="hold" nodeType="clickEffect">
                                  <p:stCondLst>
                                    <p:cond delay="0"/>
                                  </p:stCondLst>
                                  <p:childTnLst>
                                    <p:animEffect transition="out" filter="wipe(down)">
                                      <p:cBhvr>
                                        <p:cTn id="21" dur="500"/>
                                        <p:tgtEl>
                                          <p:spTgt spid="17413"/>
                                        </p:tgtEl>
                                      </p:cBhvr>
                                    </p:animEffect>
                                    <p:set>
                                      <p:cBhvr>
                                        <p:cTn id="22" dur="1" fill="hold">
                                          <p:stCondLst>
                                            <p:cond delay="499"/>
                                          </p:stCondLst>
                                        </p:cTn>
                                        <p:tgtEl>
                                          <p:spTgt spid="17413"/>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ntr" presetSubtype="0" fill="hold" nodeType="clickEffect">
                                  <p:stCondLst>
                                    <p:cond delay="0"/>
                                  </p:stCondLst>
                                  <p:childTnLst>
                                    <p:set>
                                      <p:cBhvr>
                                        <p:cTn id="26" dur="1" fill="hold">
                                          <p:stCondLst>
                                            <p:cond delay="0"/>
                                          </p:stCondLst>
                                        </p:cTn>
                                        <p:tgtEl>
                                          <p:spTgt spid="17414"/>
                                        </p:tgtEl>
                                        <p:attrNameLst>
                                          <p:attrName>style.visibility</p:attrName>
                                        </p:attrNameLst>
                                      </p:cBhvr>
                                      <p:to>
                                        <p:strVal val="visible"/>
                                      </p:to>
                                    </p:set>
                                    <p:animEffect transition="in" filter="wedge">
                                      <p:cBhvr>
                                        <p:cTn id="27" dur="2000"/>
                                        <p:tgtEl>
                                          <p:spTgt spid="1741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7415"/>
                                        </p:tgtEl>
                                        <p:attrNameLst>
                                          <p:attrName>style.visibility</p:attrName>
                                        </p:attrNameLst>
                                      </p:cBhvr>
                                      <p:to>
                                        <p:strVal val="visible"/>
                                      </p:to>
                                    </p:set>
                                    <p:animEffect transition="in" filter="wipe(left)">
                                      <p:cBhvr>
                                        <p:cTn id="32" dur="1250"/>
                                        <p:tgtEl>
                                          <p:spTgt spid="1741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xit" presetSubtype="4" fill="hold" nodeType="clickEffect">
                                  <p:stCondLst>
                                    <p:cond delay="0"/>
                                  </p:stCondLst>
                                  <p:childTnLst>
                                    <p:animEffect transition="out" filter="wipe(down)">
                                      <p:cBhvr>
                                        <p:cTn id="36" dur="500"/>
                                        <p:tgtEl>
                                          <p:spTgt spid="17414"/>
                                        </p:tgtEl>
                                      </p:cBhvr>
                                    </p:animEffect>
                                    <p:set>
                                      <p:cBhvr>
                                        <p:cTn id="37" dur="1" fill="hold">
                                          <p:stCondLst>
                                            <p:cond delay="499"/>
                                          </p:stCondLst>
                                        </p:cTn>
                                        <p:tgtEl>
                                          <p:spTgt spid="17414"/>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xit" presetSubtype="4" fill="hold" nodeType="clickEffect">
                                  <p:stCondLst>
                                    <p:cond delay="0"/>
                                  </p:stCondLst>
                                  <p:childTnLst>
                                    <p:animEffect transition="out" filter="wipe(down)">
                                      <p:cBhvr>
                                        <p:cTn id="41" dur="500"/>
                                        <p:tgtEl>
                                          <p:spTgt spid="17415"/>
                                        </p:tgtEl>
                                      </p:cBhvr>
                                    </p:animEffect>
                                    <p:set>
                                      <p:cBhvr>
                                        <p:cTn id="42" dur="1" fill="hold">
                                          <p:stCondLst>
                                            <p:cond delay="499"/>
                                          </p:stCondLst>
                                        </p:cTn>
                                        <p:tgtEl>
                                          <p:spTgt spid="17415"/>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0" presetClass="entr" presetSubtype="0" fill="hold" nodeType="clickEffect">
                                  <p:stCondLst>
                                    <p:cond delay="0"/>
                                  </p:stCondLst>
                                  <p:childTnLst>
                                    <p:set>
                                      <p:cBhvr>
                                        <p:cTn id="46" dur="1" fill="hold">
                                          <p:stCondLst>
                                            <p:cond delay="0"/>
                                          </p:stCondLst>
                                        </p:cTn>
                                        <p:tgtEl>
                                          <p:spTgt spid="17416"/>
                                        </p:tgtEl>
                                        <p:attrNameLst>
                                          <p:attrName>style.visibility</p:attrName>
                                        </p:attrNameLst>
                                      </p:cBhvr>
                                      <p:to>
                                        <p:strVal val="visible"/>
                                      </p:to>
                                    </p:set>
                                    <p:animEffect transition="in" filter="wedge">
                                      <p:cBhvr>
                                        <p:cTn id="47" dur="2000"/>
                                        <p:tgtEl>
                                          <p:spTgt spid="174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nodeType="clickEffect">
                                  <p:stCondLst>
                                    <p:cond delay="0"/>
                                  </p:stCondLst>
                                  <p:childTnLst>
                                    <p:set>
                                      <p:cBhvr>
                                        <p:cTn id="51" dur="1" fill="hold">
                                          <p:stCondLst>
                                            <p:cond delay="0"/>
                                          </p:stCondLst>
                                        </p:cTn>
                                        <p:tgtEl>
                                          <p:spTgt spid="17417"/>
                                        </p:tgtEl>
                                        <p:attrNameLst>
                                          <p:attrName>style.visibility</p:attrName>
                                        </p:attrNameLst>
                                      </p:cBhvr>
                                      <p:to>
                                        <p:strVal val="visible"/>
                                      </p:to>
                                    </p:set>
                                    <p:animEffect transition="in" filter="wipe(down)">
                                      <p:cBhvr>
                                        <p:cTn id="52" dur="1250"/>
                                        <p:tgtEl>
                                          <p:spTgt spid="174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17418"/>
                                        </p:tgtEl>
                                        <p:attrNameLst>
                                          <p:attrName>style.visibility</p:attrName>
                                        </p:attrNameLst>
                                      </p:cBhvr>
                                      <p:to>
                                        <p:strVal val="visible"/>
                                      </p:to>
                                    </p:set>
                                    <p:animEffect transition="in" filter="wipe(down)">
                                      <p:cBhvr>
                                        <p:cTn id="57" dur="1500"/>
                                        <p:tgtEl>
                                          <p:spTgt spid="174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xit" presetSubtype="4" fill="hold" nodeType="clickEffect">
                                  <p:stCondLst>
                                    <p:cond delay="0"/>
                                  </p:stCondLst>
                                  <p:childTnLst>
                                    <p:animEffect transition="out" filter="wipe(down)">
                                      <p:cBhvr>
                                        <p:cTn id="61" dur="500"/>
                                        <p:tgtEl>
                                          <p:spTgt spid="17416"/>
                                        </p:tgtEl>
                                      </p:cBhvr>
                                    </p:animEffect>
                                    <p:set>
                                      <p:cBhvr>
                                        <p:cTn id="62" dur="1" fill="hold">
                                          <p:stCondLst>
                                            <p:cond delay="499"/>
                                          </p:stCondLst>
                                        </p:cTn>
                                        <p:tgtEl>
                                          <p:spTgt spid="17416"/>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xit" presetSubtype="4" fill="hold" nodeType="clickEffect">
                                  <p:stCondLst>
                                    <p:cond delay="0"/>
                                  </p:stCondLst>
                                  <p:childTnLst>
                                    <p:animEffect transition="out" filter="wipe(down)">
                                      <p:cBhvr>
                                        <p:cTn id="66" dur="500"/>
                                        <p:tgtEl>
                                          <p:spTgt spid="17417"/>
                                        </p:tgtEl>
                                      </p:cBhvr>
                                    </p:animEffect>
                                    <p:set>
                                      <p:cBhvr>
                                        <p:cTn id="67" dur="1" fill="hold">
                                          <p:stCondLst>
                                            <p:cond delay="499"/>
                                          </p:stCondLst>
                                        </p:cTn>
                                        <p:tgtEl>
                                          <p:spTgt spid="17417"/>
                                        </p:tgtEl>
                                        <p:attrNameLst>
                                          <p:attrName>style.visibility</p:attrName>
                                        </p:attrNameLst>
                                      </p:cBhvr>
                                      <p:to>
                                        <p:strVal val="hidden"/>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xit" presetSubtype="4" fill="hold" nodeType="clickEffect">
                                  <p:stCondLst>
                                    <p:cond delay="0"/>
                                  </p:stCondLst>
                                  <p:childTnLst>
                                    <p:animEffect transition="out" filter="wipe(down)">
                                      <p:cBhvr>
                                        <p:cTn id="71" dur="500"/>
                                        <p:tgtEl>
                                          <p:spTgt spid="17418"/>
                                        </p:tgtEl>
                                      </p:cBhvr>
                                    </p:animEffect>
                                    <p:set>
                                      <p:cBhvr>
                                        <p:cTn id="72" dur="1" fill="hold">
                                          <p:stCondLst>
                                            <p:cond delay="499"/>
                                          </p:stCondLst>
                                        </p:cTn>
                                        <p:tgtEl>
                                          <p:spTgt spid="17418"/>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20" presetClass="entr" presetSubtype="0" fill="hold" nodeType="clickEffect">
                                  <p:stCondLst>
                                    <p:cond delay="0"/>
                                  </p:stCondLst>
                                  <p:childTnLst>
                                    <p:set>
                                      <p:cBhvr>
                                        <p:cTn id="76" dur="1" fill="hold">
                                          <p:stCondLst>
                                            <p:cond delay="0"/>
                                          </p:stCondLst>
                                        </p:cTn>
                                        <p:tgtEl>
                                          <p:spTgt spid="17419"/>
                                        </p:tgtEl>
                                        <p:attrNameLst>
                                          <p:attrName>style.visibility</p:attrName>
                                        </p:attrNameLst>
                                      </p:cBhvr>
                                      <p:to>
                                        <p:strVal val="visible"/>
                                      </p:to>
                                    </p:set>
                                    <p:animEffect transition="in" filter="wedge">
                                      <p:cBhvr>
                                        <p:cTn id="77" dur="2000"/>
                                        <p:tgtEl>
                                          <p:spTgt spid="17419"/>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2" fill="hold" nodeType="clickEffect">
                                  <p:stCondLst>
                                    <p:cond delay="0"/>
                                  </p:stCondLst>
                                  <p:childTnLst>
                                    <p:set>
                                      <p:cBhvr>
                                        <p:cTn id="81" dur="1" fill="hold">
                                          <p:stCondLst>
                                            <p:cond delay="0"/>
                                          </p:stCondLst>
                                        </p:cTn>
                                        <p:tgtEl>
                                          <p:spTgt spid="17420"/>
                                        </p:tgtEl>
                                        <p:attrNameLst>
                                          <p:attrName>style.visibility</p:attrName>
                                        </p:attrNameLst>
                                      </p:cBhvr>
                                      <p:to>
                                        <p:strVal val="visible"/>
                                      </p:to>
                                    </p:set>
                                    <p:animEffect transition="in" filter="wipe(right)">
                                      <p:cBhvr>
                                        <p:cTn id="82" dur="1250"/>
                                        <p:tgtEl>
                                          <p:spTgt spid="17420"/>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xit" presetSubtype="4" fill="hold" nodeType="clickEffect">
                                  <p:stCondLst>
                                    <p:cond delay="0"/>
                                  </p:stCondLst>
                                  <p:childTnLst>
                                    <p:animEffect transition="out" filter="wipe(down)">
                                      <p:cBhvr>
                                        <p:cTn id="86" dur="500"/>
                                        <p:tgtEl>
                                          <p:spTgt spid="17419"/>
                                        </p:tgtEl>
                                      </p:cBhvr>
                                    </p:animEffect>
                                    <p:set>
                                      <p:cBhvr>
                                        <p:cTn id="87" dur="1" fill="hold">
                                          <p:stCondLst>
                                            <p:cond delay="499"/>
                                          </p:stCondLst>
                                        </p:cTn>
                                        <p:tgtEl>
                                          <p:spTgt spid="17419"/>
                                        </p:tgtEl>
                                        <p:attrNameLst>
                                          <p:attrName>style.visibility</p:attrName>
                                        </p:attrNameLst>
                                      </p:cBhvr>
                                      <p:to>
                                        <p:strVal val="hidden"/>
                                      </p:to>
                                    </p:se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xit" presetSubtype="4" fill="hold" nodeType="clickEffect">
                                  <p:stCondLst>
                                    <p:cond delay="0"/>
                                  </p:stCondLst>
                                  <p:childTnLst>
                                    <p:animEffect transition="out" filter="wipe(down)">
                                      <p:cBhvr>
                                        <p:cTn id="91" dur="500"/>
                                        <p:tgtEl>
                                          <p:spTgt spid="17420"/>
                                        </p:tgtEl>
                                      </p:cBhvr>
                                    </p:animEffect>
                                    <p:set>
                                      <p:cBhvr>
                                        <p:cTn id="92" dur="1" fill="hold">
                                          <p:stCondLst>
                                            <p:cond delay="499"/>
                                          </p:stCondLst>
                                        </p:cTn>
                                        <p:tgtEl>
                                          <p:spTgt spid="17420"/>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20" presetClass="entr" presetSubtype="0" fill="hold" nodeType="clickEffect">
                                  <p:stCondLst>
                                    <p:cond delay="0"/>
                                  </p:stCondLst>
                                  <p:childTnLst>
                                    <p:set>
                                      <p:cBhvr>
                                        <p:cTn id="96" dur="1" fill="hold">
                                          <p:stCondLst>
                                            <p:cond delay="0"/>
                                          </p:stCondLst>
                                        </p:cTn>
                                        <p:tgtEl>
                                          <p:spTgt spid="17421"/>
                                        </p:tgtEl>
                                        <p:attrNameLst>
                                          <p:attrName>style.visibility</p:attrName>
                                        </p:attrNameLst>
                                      </p:cBhvr>
                                      <p:to>
                                        <p:strVal val="visible"/>
                                      </p:to>
                                    </p:set>
                                    <p:animEffect transition="in" filter="wedge">
                                      <p:cBhvr>
                                        <p:cTn id="97" dur="2000"/>
                                        <p:tgtEl>
                                          <p:spTgt spid="17421"/>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4" fill="hold" nodeType="clickEffect">
                                  <p:stCondLst>
                                    <p:cond delay="0"/>
                                  </p:stCondLst>
                                  <p:childTnLst>
                                    <p:set>
                                      <p:cBhvr>
                                        <p:cTn id="101" dur="1" fill="hold">
                                          <p:stCondLst>
                                            <p:cond delay="0"/>
                                          </p:stCondLst>
                                        </p:cTn>
                                        <p:tgtEl>
                                          <p:spTgt spid="17422"/>
                                        </p:tgtEl>
                                        <p:attrNameLst>
                                          <p:attrName>style.visibility</p:attrName>
                                        </p:attrNameLst>
                                      </p:cBhvr>
                                      <p:to>
                                        <p:strVal val="visible"/>
                                      </p:to>
                                    </p:set>
                                    <p:animEffect transition="in" filter="wipe(down)">
                                      <p:cBhvr>
                                        <p:cTn id="102" dur="1750"/>
                                        <p:tgtEl>
                                          <p:spTgt spid="17422"/>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xit" presetSubtype="4" fill="hold" nodeType="clickEffect">
                                  <p:stCondLst>
                                    <p:cond delay="0"/>
                                  </p:stCondLst>
                                  <p:childTnLst>
                                    <p:animEffect transition="out" filter="wipe(down)">
                                      <p:cBhvr>
                                        <p:cTn id="106" dur="500"/>
                                        <p:tgtEl>
                                          <p:spTgt spid="17421"/>
                                        </p:tgtEl>
                                      </p:cBhvr>
                                    </p:animEffect>
                                    <p:set>
                                      <p:cBhvr>
                                        <p:cTn id="107" dur="1" fill="hold">
                                          <p:stCondLst>
                                            <p:cond delay="499"/>
                                          </p:stCondLst>
                                        </p:cTn>
                                        <p:tgtEl>
                                          <p:spTgt spid="17421"/>
                                        </p:tgtEl>
                                        <p:attrNameLst>
                                          <p:attrName>style.visibility</p:attrName>
                                        </p:attrNameLst>
                                      </p:cBhvr>
                                      <p:to>
                                        <p:strVal val="hidden"/>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xit" presetSubtype="4" fill="hold" nodeType="clickEffect">
                                  <p:stCondLst>
                                    <p:cond delay="0"/>
                                  </p:stCondLst>
                                  <p:childTnLst>
                                    <p:animEffect transition="out" filter="wipe(down)">
                                      <p:cBhvr>
                                        <p:cTn id="111" dur="500"/>
                                        <p:tgtEl>
                                          <p:spTgt spid="17422"/>
                                        </p:tgtEl>
                                      </p:cBhvr>
                                    </p:animEffect>
                                    <p:set>
                                      <p:cBhvr>
                                        <p:cTn id="112" dur="1" fill="hold">
                                          <p:stCondLst>
                                            <p:cond delay="499"/>
                                          </p:stCondLst>
                                        </p:cTn>
                                        <p:tgtEl>
                                          <p:spTgt spid="17422"/>
                                        </p:tgtEl>
                                        <p:attrNameLst>
                                          <p:attrName>style.visibility</p:attrName>
                                        </p:attrNameLst>
                                      </p:cBhvr>
                                      <p:to>
                                        <p:strVal val="hidden"/>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0" presetClass="entr" presetSubtype="0" fill="hold" nodeType="clickEffect">
                                  <p:stCondLst>
                                    <p:cond delay="0"/>
                                  </p:stCondLst>
                                  <p:childTnLst>
                                    <p:set>
                                      <p:cBhvr>
                                        <p:cTn id="116" dur="1" fill="hold">
                                          <p:stCondLst>
                                            <p:cond delay="0"/>
                                          </p:stCondLst>
                                        </p:cTn>
                                        <p:tgtEl>
                                          <p:spTgt spid="17423"/>
                                        </p:tgtEl>
                                        <p:attrNameLst>
                                          <p:attrName>style.visibility</p:attrName>
                                        </p:attrNameLst>
                                      </p:cBhvr>
                                      <p:to>
                                        <p:strVal val="visible"/>
                                      </p:to>
                                    </p:set>
                                    <p:animEffect transition="in" filter="wedge">
                                      <p:cBhvr>
                                        <p:cTn id="117" dur="2000"/>
                                        <p:tgtEl>
                                          <p:spTgt spid="17423"/>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4" fill="hold" nodeType="clickEffect">
                                  <p:stCondLst>
                                    <p:cond delay="0"/>
                                  </p:stCondLst>
                                  <p:childTnLst>
                                    <p:set>
                                      <p:cBhvr>
                                        <p:cTn id="121" dur="1" fill="hold">
                                          <p:stCondLst>
                                            <p:cond delay="0"/>
                                          </p:stCondLst>
                                        </p:cTn>
                                        <p:tgtEl>
                                          <p:spTgt spid="17424"/>
                                        </p:tgtEl>
                                        <p:attrNameLst>
                                          <p:attrName>style.visibility</p:attrName>
                                        </p:attrNameLst>
                                      </p:cBhvr>
                                      <p:to>
                                        <p:strVal val="visible"/>
                                      </p:to>
                                    </p:set>
                                    <p:animEffect transition="in" filter="wipe(down)">
                                      <p:cBhvr>
                                        <p:cTn id="122" dur="1250"/>
                                        <p:tgtEl>
                                          <p:spTgt spid="17424"/>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xit" presetSubtype="4" fill="hold" nodeType="clickEffect">
                                  <p:stCondLst>
                                    <p:cond delay="0"/>
                                  </p:stCondLst>
                                  <p:childTnLst>
                                    <p:animEffect transition="out" filter="wipe(down)">
                                      <p:cBhvr>
                                        <p:cTn id="126" dur="500"/>
                                        <p:tgtEl>
                                          <p:spTgt spid="17423"/>
                                        </p:tgtEl>
                                      </p:cBhvr>
                                    </p:animEffect>
                                    <p:set>
                                      <p:cBhvr>
                                        <p:cTn id="127" dur="1" fill="hold">
                                          <p:stCondLst>
                                            <p:cond delay="499"/>
                                          </p:stCondLst>
                                        </p:cTn>
                                        <p:tgtEl>
                                          <p:spTgt spid="17423"/>
                                        </p:tgtEl>
                                        <p:attrNameLst>
                                          <p:attrName>style.visibility</p:attrName>
                                        </p:attrNameLst>
                                      </p:cBhvr>
                                      <p:to>
                                        <p:strVal val="hidden"/>
                                      </p:to>
                                    </p:se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2" presetClass="exit" presetSubtype="4" fill="hold" nodeType="clickEffect">
                                  <p:stCondLst>
                                    <p:cond delay="0"/>
                                  </p:stCondLst>
                                  <p:childTnLst>
                                    <p:animEffect transition="out" filter="wipe(down)">
                                      <p:cBhvr>
                                        <p:cTn id="131" dur="500"/>
                                        <p:tgtEl>
                                          <p:spTgt spid="17424"/>
                                        </p:tgtEl>
                                      </p:cBhvr>
                                    </p:animEffect>
                                    <p:set>
                                      <p:cBhvr>
                                        <p:cTn id="132" dur="1" fill="hold">
                                          <p:stCondLst>
                                            <p:cond delay="499"/>
                                          </p:stCondLst>
                                        </p:cTn>
                                        <p:tgtEl>
                                          <p:spTgt spid="174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ChangeArrowheads="1"/>
          </p:cNvSpPr>
          <p:nvPr/>
        </p:nvSpPr>
        <p:spPr bwMode="auto">
          <a:xfrm>
            <a:off x="1901031" y="333375"/>
            <a:ext cx="8389938" cy="613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lnSpc>
                <a:spcPct val="150000"/>
              </a:lnSpc>
              <a:spcBef>
                <a:spcPct val="30000"/>
              </a:spcBef>
            </a:pPr>
            <a:r>
              <a:rPr lang="it-IT" altLang="it-IT" sz="7200" b="1" dirty="0">
                <a:cs typeface="Arial" panose="020B0604020202020204" pitchFamily="34" charset="0"/>
              </a:rPr>
              <a:t>La </a:t>
            </a:r>
            <a:r>
              <a:rPr lang="it-IT" altLang="it-IT" sz="7200" b="1" dirty="0" smtClean="0">
                <a:cs typeface="Arial" panose="020B0604020202020204" pitchFamily="34" charset="0"/>
              </a:rPr>
              <a:t>«SINDONE»</a:t>
            </a:r>
            <a:endParaRPr lang="it-IT" altLang="it-IT" sz="7200" b="1" dirty="0">
              <a:cs typeface="Arial" panose="020B0604020202020204" pitchFamily="34" charset="0"/>
            </a:endParaRPr>
          </a:p>
          <a:p>
            <a:pPr algn="ctr">
              <a:lnSpc>
                <a:spcPct val="150000"/>
              </a:lnSpc>
              <a:spcBef>
                <a:spcPct val="30000"/>
              </a:spcBef>
            </a:pPr>
            <a:endParaRPr lang="it-IT" altLang="it-IT" sz="1000" b="1" dirty="0">
              <a:cs typeface="Arial" panose="020B0604020202020204" pitchFamily="34" charset="0"/>
            </a:endParaRPr>
          </a:p>
          <a:p>
            <a:pPr algn="ctr">
              <a:lnSpc>
                <a:spcPct val="150000"/>
              </a:lnSpc>
              <a:spcBef>
                <a:spcPct val="30000"/>
              </a:spcBef>
            </a:pPr>
            <a:r>
              <a:rPr lang="it-IT" altLang="it-IT" sz="3600" dirty="0">
                <a:cs typeface="Arial" panose="020B0604020202020204" pitchFamily="34" charset="0"/>
              </a:rPr>
              <a:t>Il lenzuolo che si ritiene abbia avvolto </a:t>
            </a:r>
            <a:br>
              <a:rPr lang="it-IT" altLang="it-IT" sz="3600" dirty="0">
                <a:cs typeface="Arial" panose="020B0604020202020204" pitchFamily="34" charset="0"/>
              </a:rPr>
            </a:br>
            <a:r>
              <a:rPr lang="it-IT" altLang="it-IT" sz="3600" dirty="0">
                <a:cs typeface="Arial" panose="020B0604020202020204" pitchFamily="34" charset="0"/>
              </a:rPr>
              <a:t>il cadavere di Gesù </a:t>
            </a:r>
            <a:r>
              <a:rPr lang="it-IT" altLang="it-IT" sz="3600" b="1" dirty="0">
                <a:cs typeface="Arial" panose="020B0604020202020204" pitchFamily="34" charset="0"/>
              </a:rPr>
              <a:t>2000 anni fa.</a:t>
            </a:r>
          </a:p>
          <a:p>
            <a:pPr algn="ctr">
              <a:lnSpc>
                <a:spcPct val="150000"/>
              </a:lnSpc>
              <a:spcBef>
                <a:spcPct val="30000"/>
              </a:spcBef>
            </a:pPr>
            <a:endParaRPr lang="it-IT" altLang="it-IT" sz="2800" b="1" dirty="0">
              <a:cs typeface="Arial" panose="020B0604020202020204" pitchFamily="34" charset="0"/>
            </a:endParaRPr>
          </a:p>
          <a:p>
            <a:pPr algn="ctr">
              <a:lnSpc>
                <a:spcPct val="150000"/>
              </a:lnSpc>
              <a:spcBef>
                <a:spcPct val="30000"/>
              </a:spcBef>
            </a:pPr>
            <a:r>
              <a:rPr lang="it-IT" altLang="it-IT" sz="2800" b="1" dirty="0">
                <a:cs typeface="Arial" panose="020B0604020202020204" pitchFamily="34" charset="0"/>
              </a:rPr>
              <a:t>Una provocazione all’intelligenza dell’uomo…</a:t>
            </a:r>
          </a:p>
          <a:p>
            <a:pPr algn="ctr">
              <a:lnSpc>
                <a:spcPct val="150000"/>
              </a:lnSpc>
              <a:spcBef>
                <a:spcPct val="30000"/>
              </a:spcBef>
            </a:pPr>
            <a:endParaRPr lang="it-IT" altLang="it-IT" sz="2800" b="1" dirty="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17442">
                                            <p:txEl>
                                              <p:pRg st="2" end="2"/>
                                            </p:txEl>
                                          </p:spTgt>
                                        </p:tgtEl>
                                        <p:attrNameLst>
                                          <p:attrName>style.visibility</p:attrName>
                                        </p:attrNameLst>
                                      </p:cBhvr>
                                      <p:to>
                                        <p:strVal val="visible"/>
                                      </p:to>
                                    </p:set>
                                    <p:animEffect transition="in" filter="fade">
                                      <p:cBhvr>
                                        <p:cTn id="7" dur="1000"/>
                                        <p:tgtEl>
                                          <p:spTgt spid="317442">
                                            <p:txEl>
                                              <p:pRg st="2" end="2"/>
                                            </p:txEl>
                                          </p:spTgt>
                                        </p:tgtEl>
                                      </p:cBhvr>
                                    </p:animEffect>
                                    <p:anim calcmode="lin" valueType="num">
                                      <p:cBhvr>
                                        <p:cTn id="8" dur="1000" fill="hold"/>
                                        <p:tgtEl>
                                          <p:spTgt spid="31744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1744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nodeType="clickEffect">
                                  <p:stCondLst>
                                    <p:cond delay="0"/>
                                  </p:stCondLst>
                                  <p:childTnLst>
                                    <p:set>
                                      <p:cBhvr>
                                        <p:cTn id="13" dur="1" fill="hold">
                                          <p:stCondLst>
                                            <p:cond delay="0"/>
                                          </p:stCondLst>
                                        </p:cTn>
                                        <p:tgtEl>
                                          <p:spTgt spid="317442">
                                            <p:txEl>
                                              <p:pRg st="4" end="4"/>
                                            </p:txEl>
                                          </p:spTgt>
                                        </p:tgtEl>
                                        <p:attrNameLst>
                                          <p:attrName>style.visibility</p:attrName>
                                        </p:attrNameLst>
                                      </p:cBhvr>
                                      <p:to>
                                        <p:strVal val="visible"/>
                                      </p:to>
                                    </p:set>
                                    <p:animEffect transition="in" filter="wipe(left)">
                                      <p:cBhvr>
                                        <p:cTn id="14" dur="1500"/>
                                        <p:tgtEl>
                                          <p:spTgt spid="31744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5" name="Picture 3" descr="Shroud 000 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675" y="190500"/>
            <a:ext cx="3328988" cy="6478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9" name="Picture 3" descr="- A2 Sindone op x giovani 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950" y="1773239"/>
            <a:ext cx="8997950" cy="3190875"/>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 a4 Sindone op x giovani 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0100" y="260350"/>
            <a:ext cx="299085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9461" name="Picture 5" descr="- a5 Sindone op x giovani 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9963" y="404814"/>
            <a:ext cx="2876550" cy="1228725"/>
          </a:xfrm>
          <a:prstGeom prst="rect">
            <a:avLst/>
          </a:prstGeom>
          <a:noFill/>
          <a:extLst>
            <a:ext uri="{909E8E84-426E-40DD-AFC4-6F175D3DCCD1}">
              <a14:hiddenFill xmlns:a14="http://schemas.microsoft.com/office/drawing/2010/main">
                <a:solidFill>
                  <a:srgbClr val="FFFFFF"/>
                </a:solidFill>
              </a14:hiddenFill>
            </a:ext>
          </a:extLst>
        </p:spPr>
      </p:pic>
      <p:sp>
        <p:nvSpPr>
          <p:cNvPr id="19462" name="Line 6"/>
          <p:cNvSpPr>
            <a:spLocks noChangeShapeType="1"/>
          </p:cNvSpPr>
          <p:nvPr/>
        </p:nvSpPr>
        <p:spPr bwMode="auto">
          <a:xfrm>
            <a:off x="10344150" y="1196976"/>
            <a:ext cx="0" cy="720725"/>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9463" name="Rectangle 7"/>
          <p:cNvSpPr>
            <a:spLocks noChangeArrowheads="1"/>
          </p:cNvSpPr>
          <p:nvPr/>
        </p:nvSpPr>
        <p:spPr bwMode="auto">
          <a:xfrm>
            <a:off x="7104063" y="2133601"/>
            <a:ext cx="576262" cy="574675"/>
          </a:xfrm>
          <a:prstGeom prst="rect">
            <a:avLst/>
          </a:prstGeom>
          <a:noFill/>
          <a:ln w="5715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9464" name="Rectangle 8"/>
          <p:cNvSpPr>
            <a:spLocks noChangeArrowheads="1"/>
          </p:cNvSpPr>
          <p:nvPr/>
        </p:nvSpPr>
        <p:spPr bwMode="auto">
          <a:xfrm>
            <a:off x="7032625" y="3933825"/>
            <a:ext cx="647700" cy="647700"/>
          </a:xfrm>
          <a:prstGeom prst="rect">
            <a:avLst/>
          </a:prstGeom>
          <a:noFill/>
          <a:ln w="5715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9465" name="Rectangle 9"/>
          <p:cNvSpPr>
            <a:spLocks noChangeArrowheads="1"/>
          </p:cNvSpPr>
          <p:nvPr/>
        </p:nvSpPr>
        <p:spPr bwMode="auto">
          <a:xfrm>
            <a:off x="1970088" y="134939"/>
            <a:ext cx="20875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30000"/>
              </a:spcBef>
            </a:pPr>
            <a:r>
              <a:rPr lang="it-IT" altLang="it-IT" sz="2000">
                <a:solidFill>
                  <a:schemeClr val="bg1"/>
                </a:solidFill>
              </a:rPr>
              <a:t>Impronta dorsale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9460"/>
                                        </p:tgtEl>
                                        <p:attrNameLst>
                                          <p:attrName>style.visibility</p:attrName>
                                        </p:attrNameLst>
                                      </p:cBhvr>
                                      <p:to>
                                        <p:strVal val="visible"/>
                                      </p:to>
                                    </p:set>
                                    <p:animEffect transition="in" filter="wedge">
                                      <p:cBhvr>
                                        <p:cTn id="7" dur="2000"/>
                                        <p:tgtEl>
                                          <p:spTgt spid="19460"/>
                                        </p:tgtEl>
                                      </p:cBhvr>
                                    </p:animEffect>
                                  </p:childTnLst>
                                </p:cTn>
                              </p:par>
                              <p:par>
                                <p:cTn id="8" presetID="20" presetClass="entr" presetSubtype="0" fill="hold" nodeType="withEffect">
                                  <p:stCondLst>
                                    <p:cond delay="0"/>
                                  </p:stCondLst>
                                  <p:childTnLst>
                                    <p:set>
                                      <p:cBhvr>
                                        <p:cTn id="9" dur="1" fill="hold">
                                          <p:stCondLst>
                                            <p:cond delay="0"/>
                                          </p:stCondLst>
                                        </p:cTn>
                                        <p:tgtEl>
                                          <p:spTgt spid="19463"/>
                                        </p:tgtEl>
                                        <p:attrNameLst>
                                          <p:attrName>style.visibility</p:attrName>
                                        </p:attrNameLst>
                                      </p:cBhvr>
                                      <p:to>
                                        <p:strVal val="visible"/>
                                      </p:to>
                                    </p:set>
                                    <p:animEffect transition="in" filter="wedge">
                                      <p:cBhvr>
                                        <p:cTn id="10" dur="2000"/>
                                        <p:tgtEl>
                                          <p:spTgt spid="1946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0" presetClass="entr" presetSubtype="0" fill="hold" nodeType="clickEffect">
                                  <p:stCondLst>
                                    <p:cond delay="0"/>
                                  </p:stCondLst>
                                  <p:childTnLst>
                                    <p:set>
                                      <p:cBhvr>
                                        <p:cTn id="14" dur="1" fill="hold">
                                          <p:stCondLst>
                                            <p:cond delay="0"/>
                                          </p:stCondLst>
                                        </p:cTn>
                                        <p:tgtEl>
                                          <p:spTgt spid="19464"/>
                                        </p:tgtEl>
                                        <p:attrNameLst>
                                          <p:attrName>style.visibility</p:attrName>
                                        </p:attrNameLst>
                                      </p:cBhvr>
                                      <p:to>
                                        <p:strVal val="visible"/>
                                      </p:to>
                                    </p:set>
                                    <p:animEffect transition="in" filter="wedge">
                                      <p:cBhvr>
                                        <p:cTn id="15" dur="2000"/>
                                        <p:tgtEl>
                                          <p:spTgt spid="1946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0" presetClass="exit" presetSubtype="0" fill="hold" nodeType="clickEffect">
                                  <p:stCondLst>
                                    <p:cond delay="0"/>
                                  </p:stCondLst>
                                  <p:childTnLst>
                                    <p:animEffect transition="out" filter="wedge">
                                      <p:cBhvr>
                                        <p:cTn id="19" dur="2000"/>
                                        <p:tgtEl>
                                          <p:spTgt spid="19460"/>
                                        </p:tgtEl>
                                      </p:cBhvr>
                                    </p:animEffect>
                                    <p:set>
                                      <p:cBhvr>
                                        <p:cTn id="20" dur="1" fill="hold">
                                          <p:stCondLst>
                                            <p:cond delay="1999"/>
                                          </p:stCondLst>
                                        </p:cTn>
                                        <p:tgtEl>
                                          <p:spTgt spid="19460"/>
                                        </p:tgtEl>
                                        <p:attrNameLst>
                                          <p:attrName>style.visibility</p:attrName>
                                        </p:attrNameLst>
                                      </p:cBhvr>
                                      <p:to>
                                        <p:strVal val="hidden"/>
                                      </p:to>
                                    </p:set>
                                  </p:childTnLst>
                                </p:cTn>
                              </p:par>
                              <p:par>
                                <p:cTn id="21" presetID="20" presetClass="exit" presetSubtype="0" fill="hold" nodeType="withEffect">
                                  <p:stCondLst>
                                    <p:cond delay="0"/>
                                  </p:stCondLst>
                                  <p:childTnLst>
                                    <p:animEffect transition="out" filter="wedge">
                                      <p:cBhvr>
                                        <p:cTn id="22" dur="2000"/>
                                        <p:tgtEl>
                                          <p:spTgt spid="19463"/>
                                        </p:tgtEl>
                                      </p:cBhvr>
                                    </p:animEffect>
                                    <p:set>
                                      <p:cBhvr>
                                        <p:cTn id="23" dur="1" fill="hold">
                                          <p:stCondLst>
                                            <p:cond delay="1999"/>
                                          </p:stCondLst>
                                        </p:cTn>
                                        <p:tgtEl>
                                          <p:spTgt spid="19463"/>
                                        </p:tgtEl>
                                        <p:attrNameLst>
                                          <p:attrName>style.visibility</p:attrName>
                                        </p:attrNameLst>
                                      </p:cBhvr>
                                      <p:to>
                                        <p:strVal val="hidden"/>
                                      </p:to>
                                    </p:set>
                                  </p:childTnLst>
                                </p:cTn>
                              </p:par>
                              <p:par>
                                <p:cTn id="24" presetID="20" presetClass="exit" presetSubtype="0" fill="hold" nodeType="withEffect">
                                  <p:stCondLst>
                                    <p:cond delay="0"/>
                                  </p:stCondLst>
                                  <p:childTnLst>
                                    <p:animEffect transition="out" filter="wedge">
                                      <p:cBhvr>
                                        <p:cTn id="25" dur="2000"/>
                                        <p:tgtEl>
                                          <p:spTgt spid="19464"/>
                                        </p:tgtEl>
                                      </p:cBhvr>
                                    </p:animEffect>
                                    <p:set>
                                      <p:cBhvr>
                                        <p:cTn id="26" dur="1" fill="hold">
                                          <p:stCondLst>
                                            <p:cond delay="1999"/>
                                          </p:stCondLst>
                                        </p:cTn>
                                        <p:tgtEl>
                                          <p:spTgt spid="19464"/>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0" presetClass="entr" presetSubtype="0" fill="hold" nodeType="clickEffect">
                                  <p:stCondLst>
                                    <p:cond delay="0"/>
                                  </p:stCondLst>
                                  <p:childTnLst>
                                    <p:set>
                                      <p:cBhvr>
                                        <p:cTn id="30" dur="1" fill="hold">
                                          <p:stCondLst>
                                            <p:cond delay="0"/>
                                          </p:stCondLst>
                                        </p:cTn>
                                        <p:tgtEl>
                                          <p:spTgt spid="19461"/>
                                        </p:tgtEl>
                                        <p:attrNameLst>
                                          <p:attrName>style.visibility</p:attrName>
                                        </p:attrNameLst>
                                      </p:cBhvr>
                                      <p:to>
                                        <p:strVal val="visible"/>
                                      </p:to>
                                    </p:set>
                                    <p:animEffect transition="in" filter="wedge">
                                      <p:cBhvr>
                                        <p:cTn id="31" dur="2000"/>
                                        <p:tgtEl>
                                          <p:spTgt spid="1946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1" fill="hold" nodeType="clickEffect">
                                  <p:stCondLst>
                                    <p:cond delay="0"/>
                                  </p:stCondLst>
                                  <p:childTnLst>
                                    <p:set>
                                      <p:cBhvr>
                                        <p:cTn id="35" dur="1" fill="hold">
                                          <p:stCondLst>
                                            <p:cond delay="0"/>
                                          </p:stCondLst>
                                        </p:cTn>
                                        <p:tgtEl>
                                          <p:spTgt spid="19462"/>
                                        </p:tgtEl>
                                        <p:attrNameLst>
                                          <p:attrName>style.visibility</p:attrName>
                                        </p:attrNameLst>
                                      </p:cBhvr>
                                      <p:to>
                                        <p:strVal val="visible"/>
                                      </p:to>
                                    </p:set>
                                    <p:animEffect transition="in" filter="wipe(up)">
                                      <p:cBhvr>
                                        <p:cTn id="36" dur="1250"/>
                                        <p:tgtEl>
                                          <p:spTgt spid="1946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0" presetClass="exit" presetSubtype="0" fill="hold" nodeType="clickEffect">
                                  <p:stCondLst>
                                    <p:cond delay="0"/>
                                  </p:stCondLst>
                                  <p:childTnLst>
                                    <p:animEffect transition="out" filter="wedge">
                                      <p:cBhvr>
                                        <p:cTn id="40" dur="2000"/>
                                        <p:tgtEl>
                                          <p:spTgt spid="19461"/>
                                        </p:tgtEl>
                                      </p:cBhvr>
                                    </p:animEffect>
                                    <p:set>
                                      <p:cBhvr>
                                        <p:cTn id="41" dur="1" fill="hold">
                                          <p:stCondLst>
                                            <p:cond delay="1999"/>
                                          </p:stCondLst>
                                        </p:cTn>
                                        <p:tgtEl>
                                          <p:spTgt spid="19461"/>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xit" presetSubtype="0" fill="hold" nodeType="clickEffect">
                                  <p:stCondLst>
                                    <p:cond delay="0"/>
                                  </p:stCondLst>
                                  <p:childTnLst>
                                    <p:animEffect transition="out" filter="fade">
                                      <p:cBhvr>
                                        <p:cTn id="45" dur="500"/>
                                        <p:tgtEl>
                                          <p:spTgt spid="19462"/>
                                        </p:tgtEl>
                                      </p:cBhvr>
                                    </p:animEffect>
                                    <p:set>
                                      <p:cBhvr>
                                        <p:cTn id="46" dur="1" fill="hold">
                                          <p:stCondLst>
                                            <p:cond delay="499"/>
                                          </p:stCondLst>
                                        </p:cTn>
                                        <p:tgtEl>
                                          <p:spTgt spid="194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3" name="Picture 3" descr="- A2 Sindone op x giovani 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1950" y="1773239"/>
            <a:ext cx="8997950" cy="3190875"/>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 s7 Sindone op x giovani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938" y="5373688"/>
            <a:ext cx="1828800" cy="1079500"/>
          </a:xfrm>
          <a:prstGeom prst="rect">
            <a:avLst/>
          </a:prstGeom>
          <a:noFill/>
          <a:extLst>
            <a:ext uri="{909E8E84-426E-40DD-AFC4-6F175D3DCCD1}">
              <a14:hiddenFill xmlns:a14="http://schemas.microsoft.com/office/drawing/2010/main">
                <a:solidFill>
                  <a:srgbClr val="FFFFFF"/>
                </a:solidFill>
              </a14:hiddenFill>
            </a:ext>
          </a:extLst>
        </p:spPr>
      </p:pic>
      <p:sp>
        <p:nvSpPr>
          <p:cNvPr id="20485" name="Line 5"/>
          <p:cNvSpPr>
            <a:spLocks noChangeShapeType="1"/>
          </p:cNvSpPr>
          <p:nvPr/>
        </p:nvSpPr>
        <p:spPr bwMode="auto">
          <a:xfrm flipV="1">
            <a:off x="5591175" y="2997200"/>
            <a:ext cx="0" cy="503238"/>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0486" name="Line 6"/>
          <p:cNvSpPr>
            <a:spLocks noChangeShapeType="1"/>
          </p:cNvSpPr>
          <p:nvPr/>
        </p:nvSpPr>
        <p:spPr bwMode="auto">
          <a:xfrm flipH="1">
            <a:off x="5375275" y="3716338"/>
            <a:ext cx="647700" cy="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20487" name="Picture 7" descr="- s8 Sindone op x giovani 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5157789"/>
            <a:ext cx="1781175" cy="1171575"/>
          </a:xfrm>
          <a:prstGeom prst="rect">
            <a:avLst/>
          </a:prstGeom>
          <a:noFill/>
          <a:extLst>
            <a:ext uri="{909E8E84-426E-40DD-AFC4-6F175D3DCCD1}">
              <a14:hiddenFill xmlns:a14="http://schemas.microsoft.com/office/drawing/2010/main">
                <a:solidFill>
                  <a:srgbClr val="FFFFFF"/>
                </a:solidFill>
              </a14:hiddenFill>
            </a:ext>
          </a:extLst>
        </p:spPr>
      </p:pic>
      <p:sp>
        <p:nvSpPr>
          <p:cNvPr id="20488" name="Line 8"/>
          <p:cNvSpPr>
            <a:spLocks noChangeShapeType="1"/>
          </p:cNvSpPr>
          <p:nvPr/>
        </p:nvSpPr>
        <p:spPr bwMode="auto">
          <a:xfrm flipH="1">
            <a:off x="6527801" y="3284538"/>
            <a:ext cx="1152525" cy="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20489" name="Picture 9" descr="- s91 Sindone op x giovani 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3700" y="5013326"/>
            <a:ext cx="1752600" cy="1266825"/>
          </a:xfrm>
          <a:prstGeom prst="rect">
            <a:avLst/>
          </a:prstGeom>
          <a:noFill/>
          <a:extLst>
            <a:ext uri="{909E8E84-426E-40DD-AFC4-6F175D3DCCD1}">
              <a14:hiddenFill xmlns:a14="http://schemas.microsoft.com/office/drawing/2010/main">
                <a:solidFill>
                  <a:srgbClr val="FFFFFF"/>
                </a:solidFill>
              </a14:hiddenFill>
            </a:ext>
          </a:extLst>
        </p:spPr>
      </p:pic>
      <p:sp>
        <p:nvSpPr>
          <p:cNvPr id="20490" name="Line 10"/>
          <p:cNvSpPr>
            <a:spLocks noChangeShapeType="1"/>
          </p:cNvSpPr>
          <p:nvPr/>
        </p:nvSpPr>
        <p:spPr bwMode="auto">
          <a:xfrm flipV="1">
            <a:off x="8040688" y="3141663"/>
            <a:ext cx="0" cy="107950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0491" name="Line 11"/>
          <p:cNvSpPr>
            <a:spLocks noChangeShapeType="1"/>
          </p:cNvSpPr>
          <p:nvPr/>
        </p:nvSpPr>
        <p:spPr bwMode="auto">
          <a:xfrm flipV="1">
            <a:off x="8975725" y="3429000"/>
            <a:ext cx="0" cy="107950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20492" name="Picture 12" descr="- s92 Sindone op x giovani 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8388" y="5300663"/>
            <a:ext cx="1733550" cy="1200150"/>
          </a:xfrm>
          <a:prstGeom prst="rect">
            <a:avLst/>
          </a:prstGeom>
          <a:noFill/>
          <a:extLst>
            <a:ext uri="{909E8E84-426E-40DD-AFC4-6F175D3DCCD1}">
              <a14:hiddenFill xmlns:a14="http://schemas.microsoft.com/office/drawing/2010/main">
                <a:solidFill>
                  <a:srgbClr val="FFFFFF"/>
                </a:solidFill>
              </a14:hiddenFill>
            </a:ext>
          </a:extLst>
        </p:spPr>
      </p:pic>
      <p:sp>
        <p:nvSpPr>
          <p:cNvPr id="20493" name="Line 13"/>
          <p:cNvSpPr>
            <a:spLocks noChangeShapeType="1"/>
          </p:cNvSpPr>
          <p:nvPr/>
        </p:nvSpPr>
        <p:spPr bwMode="auto">
          <a:xfrm>
            <a:off x="9120188" y="3068638"/>
            <a:ext cx="647700" cy="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0494" name="Line 14"/>
          <p:cNvSpPr>
            <a:spLocks noChangeShapeType="1"/>
          </p:cNvSpPr>
          <p:nvPr/>
        </p:nvSpPr>
        <p:spPr bwMode="auto">
          <a:xfrm flipH="1" flipV="1">
            <a:off x="9983789" y="3573463"/>
            <a:ext cx="611187" cy="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wedge">
                                      <p:cBhvr>
                                        <p:cTn id="7" dur="2000"/>
                                        <p:tgtEl>
                                          <p:spTgt spid="204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0485"/>
                                        </p:tgtEl>
                                        <p:attrNameLst>
                                          <p:attrName>style.visibility</p:attrName>
                                        </p:attrNameLst>
                                      </p:cBhvr>
                                      <p:to>
                                        <p:strVal val="visible"/>
                                      </p:to>
                                    </p:set>
                                    <p:animEffect transition="in" filter="wipe(down)">
                                      <p:cBhvr>
                                        <p:cTn id="12" dur="1500"/>
                                        <p:tgtEl>
                                          <p:spTgt spid="204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0486"/>
                                        </p:tgtEl>
                                        <p:attrNameLst>
                                          <p:attrName>style.visibility</p:attrName>
                                        </p:attrNameLst>
                                      </p:cBhvr>
                                      <p:to>
                                        <p:strVal val="visible"/>
                                      </p:to>
                                    </p:set>
                                    <p:animEffect transition="in" filter="wipe(right)">
                                      <p:cBhvr>
                                        <p:cTn id="17" dur="1750"/>
                                        <p:tgtEl>
                                          <p:spTgt spid="2048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xit" presetSubtype="0" fill="hold" nodeType="clickEffect">
                                  <p:stCondLst>
                                    <p:cond delay="0"/>
                                  </p:stCondLst>
                                  <p:childTnLst>
                                    <p:animEffect transition="out" filter="wedge">
                                      <p:cBhvr>
                                        <p:cTn id="21" dur="2000"/>
                                        <p:tgtEl>
                                          <p:spTgt spid="20484"/>
                                        </p:tgtEl>
                                      </p:cBhvr>
                                    </p:animEffect>
                                    <p:set>
                                      <p:cBhvr>
                                        <p:cTn id="22" dur="1" fill="hold">
                                          <p:stCondLst>
                                            <p:cond delay="1999"/>
                                          </p:stCondLst>
                                        </p:cTn>
                                        <p:tgtEl>
                                          <p:spTgt spid="20484"/>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0485"/>
                                        </p:tgtEl>
                                      </p:cBhvr>
                                    </p:animEffect>
                                    <p:set>
                                      <p:cBhvr>
                                        <p:cTn id="25" dur="1" fill="hold">
                                          <p:stCondLst>
                                            <p:cond delay="499"/>
                                          </p:stCondLst>
                                        </p:cTn>
                                        <p:tgtEl>
                                          <p:spTgt spid="2048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0486"/>
                                        </p:tgtEl>
                                      </p:cBhvr>
                                    </p:animEffect>
                                    <p:set>
                                      <p:cBhvr>
                                        <p:cTn id="28" dur="1" fill="hold">
                                          <p:stCondLst>
                                            <p:cond delay="499"/>
                                          </p:stCondLst>
                                        </p:cTn>
                                        <p:tgtEl>
                                          <p:spTgt spid="20486"/>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0" presetClass="entr" presetSubtype="0" fill="hold" nodeType="clickEffect">
                                  <p:stCondLst>
                                    <p:cond delay="0"/>
                                  </p:stCondLst>
                                  <p:childTnLst>
                                    <p:set>
                                      <p:cBhvr>
                                        <p:cTn id="32" dur="1" fill="hold">
                                          <p:stCondLst>
                                            <p:cond delay="0"/>
                                          </p:stCondLst>
                                        </p:cTn>
                                        <p:tgtEl>
                                          <p:spTgt spid="20487"/>
                                        </p:tgtEl>
                                        <p:attrNameLst>
                                          <p:attrName>style.visibility</p:attrName>
                                        </p:attrNameLst>
                                      </p:cBhvr>
                                      <p:to>
                                        <p:strVal val="visible"/>
                                      </p:to>
                                    </p:set>
                                    <p:animEffect transition="in" filter="wedge">
                                      <p:cBhvr>
                                        <p:cTn id="33" dur="2000"/>
                                        <p:tgtEl>
                                          <p:spTgt spid="20487"/>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2" fill="hold" nodeType="clickEffect">
                                  <p:stCondLst>
                                    <p:cond delay="0"/>
                                  </p:stCondLst>
                                  <p:childTnLst>
                                    <p:set>
                                      <p:cBhvr>
                                        <p:cTn id="37" dur="1" fill="hold">
                                          <p:stCondLst>
                                            <p:cond delay="0"/>
                                          </p:stCondLst>
                                        </p:cTn>
                                        <p:tgtEl>
                                          <p:spTgt spid="20488"/>
                                        </p:tgtEl>
                                        <p:attrNameLst>
                                          <p:attrName>style.visibility</p:attrName>
                                        </p:attrNameLst>
                                      </p:cBhvr>
                                      <p:to>
                                        <p:strVal val="visible"/>
                                      </p:to>
                                    </p:set>
                                    <p:animEffect transition="in" filter="wipe(right)">
                                      <p:cBhvr>
                                        <p:cTn id="38" dur="1500"/>
                                        <p:tgtEl>
                                          <p:spTgt spid="2048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0" presetClass="exit" presetSubtype="0" fill="hold" nodeType="clickEffect">
                                  <p:stCondLst>
                                    <p:cond delay="0"/>
                                  </p:stCondLst>
                                  <p:childTnLst>
                                    <p:animEffect transition="out" filter="wedge">
                                      <p:cBhvr>
                                        <p:cTn id="42" dur="2000"/>
                                        <p:tgtEl>
                                          <p:spTgt spid="20487"/>
                                        </p:tgtEl>
                                      </p:cBhvr>
                                    </p:animEffect>
                                    <p:set>
                                      <p:cBhvr>
                                        <p:cTn id="43" dur="1" fill="hold">
                                          <p:stCondLst>
                                            <p:cond delay="1999"/>
                                          </p:stCondLst>
                                        </p:cTn>
                                        <p:tgtEl>
                                          <p:spTgt spid="20487"/>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0488"/>
                                        </p:tgtEl>
                                      </p:cBhvr>
                                    </p:animEffect>
                                    <p:set>
                                      <p:cBhvr>
                                        <p:cTn id="46" dur="1" fill="hold">
                                          <p:stCondLst>
                                            <p:cond delay="499"/>
                                          </p:stCondLst>
                                        </p:cTn>
                                        <p:tgtEl>
                                          <p:spTgt spid="20488"/>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0" presetClass="entr" presetSubtype="0" fill="hold" nodeType="clickEffect">
                                  <p:stCondLst>
                                    <p:cond delay="0"/>
                                  </p:stCondLst>
                                  <p:childTnLst>
                                    <p:set>
                                      <p:cBhvr>
                                        <p:cTn id="50" dur="1" fill="hold">
                                          <p:stCondLst>
                                            <p:cond delay="0"/>
                                          </p:stCondLst>
                                        </p:cTn>
                                        <p:tgtEl>
                                          <p:spTgt spid="20489"/>
                                        </p:tgtEl>
                                        <p:attrNameLst>
                                          <p:attrName>style.visibility</p:attrName>
                                        </p:attrNameLst>
                                      </p:cBhvr>
                                      <p:to>
                                        <p:strVal val="visible"/>
                                      </p:to>
                                    </p:set>
                                    <p:animEffect transition="in" filter="wedge">
                                      <p:cBhvr>
                                        <p:cTn id="51" dur="2000"/>
                                        <p:tgtEl>
                                          <p:spTgt spid="20489"/>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4" fill="hold" nodeType="clickEffect">
                                  <p:stCondLst>
                                    <p:cond delay="0"/>
                                  </p:stCondLst>
                                  <p:childTnLst>
                                    <p:set>
                                      <p:cBhvr>
                                        <p:cTn id="55" dur="1" fill="hold">
                                          <p:stCondLst>
                                            <p:cond delay="0"/>
                                          </p:stCondLst>
                                        </p:cTn>
                                        <p:tgtEl>
                                          <p:spTgt spid="20490"/>
                                        </p:tgtEl>
                                        <p:attrNameLst>
                                          <p:attrName>style.visibility</p:attrName>
                                        </p:attrNameLst>
                                      </p:cBhvr>
                                      <p:to>
                                        <p:strVal val="visible"/>
                                      </p:to>
                                    </p:set>
                                    <p:animEffect transition="in" filter="wipe(down)">
                                      <p:cBhvr>
                                        <p:cTn id="56" dur="1250"/>
                                        <p:tgtEl>
                                          <p:spTgt spid="20490"/>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4" fill="hold" nodeType="clickEffect">
                                  <p:stCondLst>
                                    <p:cond delay="0"/>
                                  </p:stCondLst>
                                  <p:childTnLst>
                                    <p:set>
                                      <p:cBhvr>
                                        <p:cTn id="60" dur="1" fill="hold">
                                          <p:stCondLst>
                                            <p:cond delay="0"/>
                                          </p:stCondLst>
                                        </p:cTn>
                                        <p:tgtEl>
                                          <p:spTgt spid="20491"/>
                                        </p:tgtEl>
                                        <p:attrNameLst>
                                          <p:attrName>style.visibility</p:attrName>
                                        </p:attrNameLst>
                                      </p:cBhvr>
                                      <p:to>
                                        <p:strVal val="visible"/>
                                      </p:to>
                                    </p:set>
                                    <p:animEffect transition="in" filter="wipe(down)">
                                      <p:cBhvr>
                                        <p:cTn id="61" dur="1750"/>
                                        <p:tgtEl>
                                          <p:spTgt spid="20491"/>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0" presetClass="exit" presetSubtype="0" fill="hold" nodeType="clickEffect">
                                  <p:stCondLst>
                                    <p:cond delay="0"/>
                                  </p:stCondLst>
                                  <p:childTnLst>
                                    <p:animEffect transition="out" filter="wedge">
                                      <p:cBhvr>
                                        <p:cTn id="65" dur="2000"/>
                                        <p:tgtEl>
                                          <p:spTgt spid="20489"/>
                                        </p:tgtEl>
                                      </p:cBhvr>
                                    </p:animEffect>
                                    <p:set>
                                      <p:cBhvr>
                                        <p:cTn id="66" dur="1" fill="hold">
                                          <p:stCondLst>
                                            <p:cond delay="1999"/>
                                          </p:stCondLst>
                                        </p:cTn>
                                        <p:tgtEl>
                                          <p:spTgt spid="20489"/>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0490"/>
                                        </p:tgtEl>
                                      </p:cBhvr>
                                    </p:animEffect>
                                    <p:set>
                                      <p:cBhvr>
                                        <p:cTn id="69" dur="1" fill="hold">
                                          <p:stCondLst>
                                            <p:cond delay="499"/>
                                          </p:stCondLst>
                                        </p:cTn>
                                        <p:tgtEl>
                                          <p:spTgt spid="20490"/>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0491"/>
                                        </p:tgtEl>
                                      </p:cBhvr>
                                    </p:animEffect>
                                    <p:set>
                                      <p:cBhvr>
                                        <p:cTn id="72" dur="1" fill="hold">
                                          <p:stCondLst>
                                            <p:cond delay="499"/>
                                          </p:stCondLst>
                                        </p:cTn>
                                        <p:tgtEl>
                                          <p:spTgt spid="20491"/>
                                        </p:tgtEl>
                                        <p:attrNameLst>
                                          <p:attrName>style.visibility</p:attrName>
                                        </p:attrNameLst>
                                      </p:cBhvr>
                                      <p:to>
                                        <p:strVal val="hidden"/>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20" presetClass="entr" presetSubtype="0" fill="hold" nodeType="clickEffect">
                                  <p:stCondLst>
                                    <p:cond delay="0"/>
                                  </p:stCondLst>
                                  <p:childTnLst>
                                    <p:set>
                                      <p:cBhvr>
                                        <p:cTn id="76" dur="1" fill="hold">
                                          <p:stCondLst>
                                            <p:cond delay="0"/>
                                          </p:stCondLst>
                                        </p:cTn>
                                        <p:tgtEl>
                                          <p:spTgt spid="20492"/>
                                        </p:tgtEl>
                                        <p:attrNameLst>
                                          <p:attrName>style.visibility</p:attrName>
                                        </p:attrNameLst>
                                      </p:cBhvr>
                                      <p:to>
                                        <p:strVal val="visible"/>
                                      </p:to>
                                    </p:set>
                                    <p:animEffect transition="in" filter="wedge">
                                      <p:cBhvr>
                                        <p:cTn id="77" dur="2000"/>
                                        <p:tgtEl>
                                          <p:spTgt spid="2049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9" presetClass="entr" presetSubtype="0" fill="hold" nodeType="clickEffect">
                                  <p:stCondLst>
                                    <p:cond delay="0"/>
                                  </p:stCondLst>
                                  <p:childTnLst>
                                    <p:set>
                                      <p:cBhvr>
                                        <p:cTn id="81" dur="1" fill="hold">
                                          <p:stCondLst>
                                            <p:cond delay="0"/>
                                          </p:stCondLst>
                                        </p:cTn>
                                        <p:tgtEl>
                                          <p:spTgt spid="20493"/>
                                        </p:tgtEl>
                                        <p:attrNameLst>
                                          <p:attrName>style.visibility</p:attrName>
                                        </p:attrNameLst>
                                      </p:cBhvr>
                                      <p:to>
                                        <p:strVal val="visible"/>
                                      </p:to>
                                    </p:set>
                                    <p:anim calcmode="lin" valueType="num">
                                      <p:cBhvr>
                                        <p:cTn id="82" dur="1000" fill="hold"/>
                                        <p:tgtEl>
                                          <p:spTgt spid="20493"/>
                                        </p:tgtEl>
                                        <p:attrNameLst>
                                          <p:attrName>ppt_x</p:attrName>
                                        </p:attrNameLst>
                                      </p:cBhvr>
                                      <p:tavLst>
                                        <p:tav tm="0">
                                          <p:val>
                                            <p:strVal val="#ppt_x-.2"/>
                                          </p:val>
                                        </p:tav>
                                        <p:tav tm="100000">
                                          <p:val>
                                            <p:strVal val="#ppt_x"/>
                                          </p:val>
                                        </p:tav>
                                      </p:tavLst>
                                    </p:anim>
                                    <p:anim calcmode="lin" valueType="num">
                                      <p:cBhvr>
                                        <p:cTn id="83" dur="1000" fill="hold"/>
                                        <p:tgtEl>
                                          <p:spTgt spid="20493"/>
                                        </p:tgtEl>
                                        <p:attrNameLst>
                                          <p:attrName>ppt_y</p:attrName>
                                        </p:attrNameLst>
                                      </p:cBhvr>
                                      <p:tavLst>
                                        <p:tav tm="0">
                                          <p:val>
                                            <p:strVal val="#ppt_y"/>
                                          </p:val>
                                        </p:tav>
                                        <p:tav tm="100000">
                                          <p:val>
                                            <p:strVal val="#ppt_y"/>
                                          </p:val>
                                        </p:tav>
                                      </p:tavLst>
                                    </p:anim>
                                    <p:animEffect transition="in" filter="wipe(right)" prLst="gradientSize: 0.1">
                                      <p:cBhvr>
                                        <p:cTn id="84" dur="1000"/>
                                        <p:tgtEl>
                                          <p:spTgt spid="20493"/>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2" fill="hold" grpId="0" nodeType="clickEffect">
                                  <p:stCondLst>
                                    <p:cond delay="0"/>
                                  </p:stCondLst>
                                  <p:childTnLst>
                                    <p:set>
                                      <p:cBhvr>
                                        <p:cTn id="88" dur="1" fill="hold">
                                          <p:stCondLst>
                                            <p:cond delay="0"/>
                                          </p:stCondLst>
                                        </p:cTn>
                                        <p:tgtEl>
                                          <p:spTgt spid="20494"/>
                                        </p:tgtEl>
                                        <p:attrNameLst>
                                          <p:attrName>style.visibility</p:attrName>
                                        </p:attrNameLst>
                                      </p:cBhvr>
                                      <p:to>
                                        <p:strVal val="visible"/>
                                      </p:to>
                                    </p:set>
                                    <p:animEffect transition="in" filter="wipe(right)">
                                      <p:cBhvr>
                                        <p:cTn id="89" dur="1750"/>
                                        <p:tgtEl>
                                          <p:spTgt spid="20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9" name="Picture 4" descr="z Sindone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88913"/>
            <a:ext cx="8240712" cy="640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4"/>
          <p:cNvSpPr>
            <a:spLocks noChangeArrowheads="1"/>
          </p:cNvSpPr>
          <p:nvPr/>
        </p:nvSpPr>
        <p:spPr bwMode="auto">
          <a:xfrm>
            <a:off x="6311900" y="0"/>
            <a:ext cx="4356100" cy="66690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4581" name="Rectangle 5" descr="Stuoia"/>
          <p:cNvSpPr>
            <a:spLocks noChangeArrowheads="1"/>
          </p:cNvSpPr>
          <p:nvPr/>
        </p:nvSpPr>
        <p:spPr bwMode="auto">
          <a:xfrm>
            <a:off x="2208214" y="333376"/>
            <a:ext cx="2232025" cy="2879725"/>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4582" name="Rectangle 6"/>
          <p:cNvSpPr>
            <a:spLocks noChangeArrowheads="1"/>
          </p:cNvSpPr>
          <p:nvPr/>
        </p:nvSpPr>
        <p:spPr bwMode="auto">
          <a:xfrm>
            <a:off x="4583114" y="333376"/>
            <a:ext cx="1584325" cy="244792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4583" name="Rectangle 7" descr="Stuoia"/>
          <p:cNvSpPr>
            <a:spLocks noChangeArrowheads="1"/>
          </p:cNvSpPr>
          <p:nvPr/>
        </p:nvSpPr>
        <p:spPr bwMode="auto">
          <a:xfrm>
            <a:off x="2351089" y="3357564"/>
            <a:ext cx="2016125" cy="3240087"/>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24581"/>
                                        </p:tgtEl>
                                      </p:cBhvr>
                                    </p:animEffect>
                                    <p:set>
                                      <p:cBhvr>
                                        <p:cTn id="7" dur="1" fill="hold">
                                          <p:stCondLst>
                                            <p:cond delay="1999"/>
                                          </p:stCondLst>
                                        </p:cTn>
                                        <p:tgtEl>
                                          <p:spTgt spid="24581"/>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24582"/>
                                        </p:tgtEl>
                                        <p:attrNameLst>
                                          <p:attrName>style.visibility</p:attrName>
                                        </p:attrNameLst>
                                      </p:cBhvr>
                                      <p:to>
                                        <p:strVal val="visible"/>
                                      </p:to>
                                    </p:set>
                                    <p:animEffect transition="in" filter="wedge">
                                      <p:cBhvr>
                                        <p:cTn id="12" dur="2000"/>
                                        <p:tgtEl>
                                          <p:spTgt spid="245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2000"/>
                                        <p:tgtEl>
                                          <p:spTgt spid="24583"/>
                                        </p:tgtEl>
                                      </p:cBhvr>
                                    </p:animEffect>
                                    <p:set>
                                      <p:cBhvr>
                                        <p:cTn id="17" dur="1" fill="hold">
                                          <p:stCondLst>
                                            <p:cond delay="1999"/>
                                          </p:stCondLst>
                                        </p:cTn>
                                        <p:tgtEl>
                                          <p:spTgt spid="24583"/>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4581"/>
                                        </p:tgtEl>
                                        <p:attrNameLst>
                                          <p:attrName>style.visibility</p:attrName>
                                        </p:attrNameLst>
                                      </p:cBhvr>
                                      <p:to>
                                        <p:strVal val="visible"/>
                                      </p:to>
                                    </p:set>
                                    <p:animEffect transition="in" filter="fade">
                                      <p:cBhvr>
                                        <p:cTn id="22" dur="2000"/>
                                        <p:tgtEl>
                                          <p:spTgt spid="2458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4583"/>
                                        </p:tgtEl>
                                        <p:attrNameLst>
                                          <p:attrName>style.visibility</p:attrName>
                                        </p:attrNameLst>
                                      </p:cBhvr>
                                      <p:to>
                                        <p:strVal val="visible"/>
                                      </p:to>
                                    </p:set>
                                    <p:animEffect transition="in" filter="fade">
                                      <p:cBhvr>
                                        <p:cTn id="27" dur="2000"/>
                                        <p:tgtEl>
                                          <p:spTgt spid="24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3" name="Picture 3" descr="crocifission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0" y="620713"/>
            <a:ext cx="2559050" cy="50419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 SINDONE LDC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838" y="620713"/>
            <a:ext cx="4933950" cy="5403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wedge">
                                      <p:cBhvr>
                                        <p:cTn id="7" dur="20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627" name="Picture 4" descr="z Sindone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88913"/>
            <a:ext cx="8240712" cy="640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4"/>
          <p:cNvSpPr>
            <a:spLocks noChangeArrowheads="1"/>
          </p:cNvSpPr>
          <p:nvPr/>
        </p:nvSpPr>
        <p:spPr bwMode="auto">
          <a:xfrm>
            <a:off x="2063750" y="0"/>
            <a:ext cx="4319588" cy="66690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pic>
        <p:nvPicPr>
          <p:cNvPr id="26629" name="Picture 5" descr="- SINDONE LDC 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7825" y="1125538"/>
            <a:ext cx="4592638" cy="3600450"/>
          </a:xfrm>
          <a:prstGeom prst="rect">
            <a:avLst/>
          </a:prstGeom>
          <a:noFill/>
          <a:extLst>
            <a:ext uri="{909E8E84-426E-40DD-AFC4-6F175D3DCCD1}">
              <a14:hiddenFill xmlns:a14="http://schemas.microsoft.com/office/drawing/2010/main">
                <a:solidFill>
                  <a:srgbClr val="FFFFFF"/>
                </a:solidFill>
              </a14:hiddenFill>
            </a:ext>
          </a:extLst>
        </p:spPr>
      </p:pic>
      <p:sp>
        <p:nvSpPr>
          <p:cNvPr id="26630" name="Rectangle 6"/>
          <p:cNvSpPr>
            <a:spLocks noChangeArrowheads="1"/>
          </p:cNvSpPr>
          <p:nvPr/>
        </p:nvSpPr>
        <p:spPr bwMode="auto">
          <a:xfrm>
            <a:off x="6600826" y="4724401"/>
            <a:ext cx="1800225" cy="1584325"/>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6631" name="Rectangle 7"/>
          <p:cNvSpPr>
            <a:spLocks noChangeArrowheads="1"/>
          </p:cNvSpPr>
          <p:nvPr/>
        </p:nvSpPr>
        <p:spPr bwMode="auto">
          <a:xfrm>
            <a:off x="8543926" y="3933825"/>
            <a:ext cx="1584325" cy="21590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6632" name="Rectangle 8"/>
          <p:cNvSpPr>
            <a:spLocks noChangeArrowheads="1"/>
          </p:cNvSpPr>
          <p:nvPr/>
        </p:nvSpPr>
        <p:spPr bwMode="auto">
          <a:xfrm>
            <a:off x="2063750" y="1268413"/>
            <a:ext cx="431800" cy="360362"/>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6633" name="Rectangle 9"/>
          <p:cNvSpPr>
            <a:spLocks noChangeArrowheads="1"/>
          </p:cNvSpPr>
          <p:nvPr/>
        </p:nvSpPr>
        <p:spPr bwMode="auto">
          <a:xfrm>
            <a:off x="2208214" y="1628775"/>
            <a:ext cx="3455987" cy="273685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6634" name="Rectangle 10"/>
          <p:cNvSpPr>
            <a:spLocks noChangeArrowheads="1"/>
          </p:cNvSpPr>
          <p:nvPr/>
        </p:nvSpPr>
        <p:spPr bwMode="auto">
          <a:xfrm>
            <a:off x="7319964" y="692150"/>
            <a:ext cx="1944687" cy="15128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6635" name="Rectangle 11"/>
          <p:cNvSpPr>
            <a:spLocks noChangeArrowheads="1"/>
          </p:cNvSpPr>
          <p:nvPr/>
        </p:nvSpPr>
        <p:spPr bwMode="auto">
          <a:xfrm>
            <a:off x="9912350" y="6165851"/>
            <a:ext cx="431800" cy="14446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6636" name="Rectangle 12"/>
          <p:cNvSpPr>
            <a:spLocks noChangeArrowheads="1"/>
          </p:cNvSpPr>
          <p:nvPr/>
        </p:nvSpPr>
        <p:spPr bwMode="auto">
          <a:xfrm>
            <a:off x="1631951" y="1125538"/>
            <a:ext cx="4608513" cy="3598862"/>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6637" name="Rectangle 13"/>
          <p:cNvSpPr>
            <a:spLocks noChangeArrowheads="1"/>
          </p:cNvSpPr>
          <p:nvPr/>
        </p:nvSpPr>
        <p:spPr bwMode="auto">
          <a:xfrm>
            <a:off x="6600826" y="188913"/>
            <a:ext cx="3598863" cy="2087562"/>
          </a:xfrm>
          <a:prstGeom prst="rect">
            <a:avLst/>
          </a:prstGeom>
          <a:noFill/>
          <a:ln w="381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wedge">
                                      <p:cBhvr>
                                        <p:cTn id="7" dur="2000"/>
                                        <p:tgtEl>
                                          <p:spTgt spid="266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26631"/>
                                        </p:tgtEl>
                                        <p:attrNameLst>
                                          <p:attrName>style.visibility</p:attrName>
                                        </p:attrNameLst>
                                      </p:cBhvr>
                                      <p:to>
                                        <p:strVal val="visible"/>
                                      </p:to>
                                    </p:set>
                                    <p:animEffect transition="in" filter="wedge">
                                      <p:cBhvr>
                                        <p:cTn id="12" dur="2000"/>
                                        <p:tgtEl>
                                          <p:spTgt spid="266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26632"/>
                                        </p:tgtEl>
                                        <p:attrNameLst>
                                          <p:attrName>style.visibility</p:attrName>
                                        </p:attrNameLst>
                                      </p:cBhvr>
                                      <p:to>
                                        <p:strVal val="visible"/>
                                      </p:to>
                                    </p:set>
                                    <p:animEffect transition="in" filter="wedge">
                                      <p:cBhvr>
                                        <p:cTn id="17" dur="2000"/>
                                        <p:tgtEl>
                                          <p:spTgt spid="266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nodeType="clickEffect">
                                  <p:stCondLst>
                                    <p:cond delay="0"/>
                                  </p:stCondLst>
                                  <p:childTnLst>
                                    <p:set>
                                      <p:cBhvr>
                                        <p:cTn id="21" dur="1" fill="hold">
                                          <p:stCondLst>
                                            <p:cond delay="0"/>
                                          </p:stCondLst>
                                        </p:cTn>
                                        <p:tgtEl>
                                          <p:spTgt spid="26633"/>
                                        </p:tgtEl>
                                        <p:attrNameLst>
                                          <p:attrName>style.visibility</p:attrName>
                                        </p:attrNameLst>
                                      </p:cBhvr>
                                      <p:to>
                                        <p:strVal val="visible"/>
                                      </p:to>
                                    </p:set>
                                    <p:animEffect transition="in" filter="wedge">
                                      <p:cBhvr>
                                        <p:cTn id="22" dur="2000"/>
                                        <p:tgtEl>
                                          <p:spTgt spid="2663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ntr" presetSubtype="0" fill="hold" nodeType="clickEffect">
                                  <p:stCondLst>
                                    <p:cond delay="0"/>
                                  </p:stCondLst>
                                  <p:childTnLst>
                                    <p:set>
                                      <p:cBhvr>
                                        <p:cTn id="26" dur="1" fill="hold">
                                          <p:stCondLst>
                                            <p:cond delay="0"/>
                                          </p:stCondLst>
                                        </p:cTn>
                                        <p:tgtEl>
                                          <p:spTgt spid="26634"/>
                                        </p:tgtEl>
                                        <p:attrNameLst>
                                          <p:attrName>style.visibility</p:attrName>
                                        </p:attrNameLst>
                                      </p:cBhvr>
                                      <p:to>
                                        <p:strVal val="visible"/>
                                      </p:to>
                                    </p:set>
                                    <p:animEffect transition="in" filter="wedge">
                                      <p:cBhvr>
                                        <p:cTn id="27" dur="2000"/>
                                        <p:tgtEl>
                                          <p:spTgt spid="2663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0" presetClass="entr" presetSubtype="0" fill="hold" nodeType="clickEffect">
                                  <p:stCondLst>
                                    <p:cond delay="0"/>
                                  </p:stCondLst>
                                  <p:childTnLst>
                                    <p:set>
                                      <p:cBhvr>
                                        <p:cTn id="31" dur="1" fill="hold">
                                          <p:stCondLst>
                                            <p:cond delay="0"/>
                                          </p:stCondLst>
                                        </p:cTn>
                                        <p:tgtEl>
                                          <p:spTgt spid="26636"/>
                                        </p:tgtEl>
                                        <p:attrNameLst>
                                          <p:attrName>style.visibility</p:attrName>
                                        </p:attrNameLst>
                                      </p:cBhvr>
                                      <p:to>
                                        <p:strVal val="visible"/>
                                      </p:to>
                                    </p:set>
                                    <p:animEffect transition="in" filter="wedge">
                                      <p:cBhvr>
                                        <p:cTn id="32" dur="2000"/>
                                        <p:tgtEl>
                                          <p:spTgt spid="26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1" name="Picture 3" descr="Sindone op x giovani 15 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0" y="1633539"/>
            <a:ext cx="7429500" cy="3590925"/>
          </a:xfrm>
          <a:prstGeom prst="rect">
            <a:avLst/>
          </a:prstGeom>
          <a:noFill/>
          <a:extLst>
            <a:ext uri="{909E8E84-426E-40DD-AFC4-6F175D3DCCD1}">
              <a14:hiddenFill xmlns:a14="http://schemas.microsoft.com/office/drawing/2010/main">
                <a:solidFill>
                  <a:srgbClr val="FFFFFF"/>
                </a:solidFill>
              </a14:hiddenFill>
            </a:ext>
          </a:extLst>
        </p:spPr>
      </p:pic>
      <p:sp>
        <p:nvSpPr>
          <p:cNvPr id="27652" name="Rectangle 4"/>
          <p:cNvSpPr>
            <a:spLocks noChangeArrowheads="1"/>
          </p:cNvSpPr>
          <p:nvPr/>
        </p:nvSpPr>
        <p:spPr bwMode="auto">
          <a:xfrm>
            <a:off x="4295775" y="1412875"/>
            <a:ext cx="215900" cy="38877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7653" name="Rectangle 5"/>
          <p:cNvSpPr>
            <a:spLocks noChangeArrowheads="1"/>
          </p:cNvSpPr>
          <p:nvPr/>
        </p:nvSpPr>
        <p:spPr bwMode="auto">
          <a:xfrm>
            <a:off x="4440238" y="1412876"/>
            <a:ext cx="5472112" cy="36036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7654" name="Rectangle 6"/>
          <p:cNvSpPr>
            <a:spLocks noChangeArrowheads="1"/>
          </p:cNvSpPr>
          <p:nvPr/>
        </p:nvSpPr>
        <p:spPr bwMode="auto">
          <a:xfrm>
            <a:off x="4440238" y="5157788"/>
            <a:ext cx="5472112" cy="2159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7655" name="Rectangle 7"/>
          <p:cNvSpPr>
            <a:spLocks noChangeArrowheads="1"/>
          </p:cNvSpPr>
          <p:nvPr/>
        </p:nvSpPr>
        <p:spPr bwMode="auto">
          <a:xfrm>
            <a:off x="9696450" y="1700213"/>
            <a:ext cx="287338" cy="36004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7656" name="Rectangle 8"/>
          <p:cNvSpPr>
            <a:spLocks noChangeArrowheads="1"/>
          </p:cNvSpPr>
          <p:nvPr/>
        </p:nvSpPr>
        <p:spPr bwMode="auto">
          <a:xfrm>
            <a:off x="2279651" y="3068639"/>
            <a:ext cx="2087563" cy="237648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7657" name="Rectangle 9"/>
          <p:cNvSpPr>
            <a:spLocks noChangeArrowheads="1"/>
          </p:cNvSpPr>
          <p:nvPr/>
        </p:nvSpPr>
        <p:spPr bwMode="auto">
          <a:xfrm>
            <a:off x="4511676" y="1773238"/>
            <a:ext cx="5184775" cy="3384550"/>
          </a:xfrm>
          <a:prstGeom prst="rect">
            <a:avLst/>
          </a:prstGeom>
          <a:noFill/>
          <a:ln w="762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7658" name="Rectangle 10"/>
          <p:cNvSpPr>
            <a:spLocks noChangeArrowheads="1"/>
          </p:cNvSpPr>
          <p:nvPr/>
        </p:nvSpPr>
        <p:spPr bwMode="auto">
          <a:xfrm>
            <a:off x="6096001" y="3429001"/>
            <a:ext cx="2087563" cy="1584325"/>
          </a:xfrm>
          <a:prstGeom prst="rect">
            <a:avLst/>
          </a:prstGeom>
          <a:noFill/>
          <a:ln w="76200">
            <a:solidFill>
              <a:srgbClr val="FFCC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7657"/>
                                        </p:tgtEl>
                                        <p:attrNameLst>
                                          <p:attrName>style.visibility</p:attrName>
                                        </p:attrNameLst>
                                      </p:cBhvr>
                                      <p:to>
                                        <p:strVal val="visible"/>
                                      </p:to>
                                    </p:set>
                                    <p:animEffect transition="in" filter="wedge">
                                      <p:cBhvr>
                                        <p:cTn id="7" dur="2000"/>
                                        <p:tgtEl>
                                          <p:spTgt spid="276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27658"/>
                                        </p:tgtEl>
                                        <p:attrNameLst>
                                          <p:attrName>style.visibility</p:attrName>
                                        </p:attrNameLst>
                                      </p:cBhvr>
                                      <p:to>
                                        <p:strVal val="visible"/>
                                      </p:to>
                                    </p:set>
                                    <p:animEffect transition="in" filter="wedge">
                                      <p:cBhvr>
                                        <p:cTn id="12" dur="20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5" name="Rectangle 5"/>
          <p:cNvSpPr>
            <a:spLocks noChangeArrowheads="1"/>
          </p:cNvSpPr>
          <p:nvPr/>
        </p:nvSpPr>
        <p:spPr bwMode="auto">
          <a:xfrm>
            <a:off x="3215482" y="260351"/>
            <a:ext cx="5761037" cy="461665"/>
          </a:xfrm>
          <a:prstGeom prst="rect">
            <a:avLst/>
          </a:prstGeom>
          <a:solidFill>
            <a:schemeClr val="bg1"/>
          </a:solidFill>
          <a:ln w="38100">
            <a:solidFill>
              <a:srgbClr val="FF66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30000"/>
              </a:spcBef>
            </a:pPr>
            <a:r>
              <a:rPr lang="it-IT" altLang="it-IT" sz="2400" b="1"/>
              <a:t>Da Gerusalemme a TORINO - Italy</a:t>
            </a:r>
          </a:p>
        </p:txBody>
      </p:sp>
      <p:pic>
        <p:nvPicPr>
          <p:cNvPr id="28676" name="Picture 4" descr="Sind percorso stori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6163" y="1196975"/>
            <a:ext cx="5019675" cy="5397500"/>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3" name="Picture 3" descr="Sind percorso storico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150" y="381000"/>
            <a:ext cx="8267700" cy="6096000"/>
          </a:xfrm>
          <a:prstGeom prst="rect">
            <a:avLst/>
          </a:prstGeom>
          <a:noFill/>
          <a:extLst>
            <a:ext uri="{909E8E84-426E-40DD-AFC4-6F175D3DCCD1}">
              <a14:hiddenFill xmlns:a14="http://schemas.microsoft.com/office/drawing/2010/main">
                <a:solidFill>
                  <a:srgbClr val="FFFFFF"/>
                </a:solidFill>
              </a14:hiddenFill>
            </a:ext>
          </a:extLst>
        </p:spPr>
      </p:pic>
      <p:sp>
        <p:nvSpPr>
          <p:cNvPr id="30724" name="Rectangle 4"/>
          <p:cNvSpPr>
            <a:spLocks noChangeArrowheads="1"/>
          </p:cNvSpPr>
          <p:nvPr/>
        </p:nvSpPr>
        <p:spPr bwMode="auto">
          <a:xfrm>
            <a:off x="3000376" y="549275"/>
            <a:ext cx="797013" cy="400110"/>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it-IT" altLang="it-IT" sz="2000" b="1"/>
              <a:t>Lirey</a:t>
            </a:r>
          </a:p>
        </p:txBody>
      </p:sp>
      <p:sp>
        <p:nvSpPr>
          <p:cNvPr id="30725" name="Rectangle 5"/>
          <p:cNvSpPr>
            <a:spLocks noChangeArrowheads="1"/>
          </p:cNvSpPr>
          <p:nvPr/>
        </p:nvSpPr>
        <p:spPr bwMode="auto">
          <a:xfrm>
            <a:off x="3216275" y="1196975"/>
            <a:ext cx="1439818" cy="400110"/>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it-IT" altLang="it-IT" sz="2000" b="1" dirty="0"/>
              <a:t>Chambery</a:t>
            </a:r>
          </a:p>
        </p:txBody>
      </p:sp>
      <p:sp>
        <p:nvSpPr>
          <p:cNvPr id="30726" name="Rectangle 6"/>
          <p:cNvSpPr>
            <a:spLocks noChangeArrowheads="1"/>
          </p:cNvSpPr>
          <p:nvPr/>
        </p:nvSpPr>
        <p:spPr bwMode="auto">
          <a:xfrm>
            <a:off x="3719514" y="1844676"/>
            <a:ext cx="1117229" cy="461665"/>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it-IT" altLang="it-IT" sz="2400" b="1"/>
              <a:t>Torino</a:t>
            </a:r>
          </a:p>
        </p:txBody>
      </p:sp>
      <p:sp>
        <p:nvSpPr>
          <p:cNvPr id="30727" name="Rectangle 7"/>
          <p:cNvSpPr>
            <a:spLocks noChangeArrowheads="1"/>
          </p:cNvSpPr>
          <p:nvPr/>
        </p:nvSpPr>
        <p:spPr bwMode="auto">
          <a:xfrm>
            <a:off x="8328025" y="2409826"/>
            <a:ext cx="1771650" cy="658813"/>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20000"/>
              </a:spcBef>
            </a:pPr>
            <a:r>
              <a:rPr lang="it-IT" altLang="it-IT" sz="1600" b="1"/>
              <a:t>Istambul</a:t>
            </a:r>
          </a:p>
          <a:p>
            <a:pPr algn="ctr">
              <a:spcBef>
                <a:spcPct val="20000"/>
              </a:spcBef>
            </a:pPr>
            <a:r>
              <a:rPr lang="it-IT" altLang="it-IT" sz="1600" b="1"/>
              <a:t>(Costantinopoli)</a:t>
            </a:r>
          </a:p>
        </p:txBody>
      </p:sp>
      <p:sp>
        <p:nvSpPr>
          <p:cNvPr id="30728" name="Rectangle 8"/>
          <p:cNvSpPr>
            <a:spLocks noChangeArrowheads="1"/>
          </p:cNvSpPr>
          <p:nvPr/>
        </p:nvSpPr>
        <p:spPr bwMode="auto">
          <a:xfrm>
            <a:off x="8859839" y="4005264"/>
            <a:ext cx="1012825" cy="695325"/>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spcBef>
                <a:spcPct val="20000"/>
              </a:spcBef>
            </a:pPr>
            <a:r>
              <a:rPr lang="it-IT" altLang="it-IT" sz="1600" b="1"/>
              <a:t>Urfa</a:t>
            </a:r>
          </a:p>
          <a:p>
            <a:pPr algn="ctr">
              <a:spcBef>
                <a:spcPct val="20000"/>
              </a:spcBef>
            </a:pPr>
            <a:r>
              <a:rPr lang="it-IT" altLang="it-IT" b="1"/>
              <a:t>Edessa</a:t>
            </a:r>
          </a:p>
        </p:txBody>
      </p:sp>
      <p:sp>
        <p:nvSpPr>
          <p:cNvPr id="30729" name="Rectangle 9"/>
          <p:cNvSpPr>
            <a:spLocks noChangeArrowheads="1"/>
          </p:cNvSpPr>
          <p:nvPr/>
        </p:nvSpPr>
        <p:spPr bwMode="auto">
          <a:xfrm>
            <a:off x="8328026" y="4941889"/>
            <a:ext cx="1172116" cy="369332"/>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it-IT" altLang="it-IT" b="1"/>
              <a:t>Arimatea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9"/>
                                        </p:tgtEl>
                                        <p:attrNameLst>
                                          <p:attrName>style.visibility</p:attrName>
                                        </p:attrNameLst>
                                      </p:cBhvr>
                                      <p:to>
                                        <p:strVal val="visible"/>
                                      </p:to>
                                    </p:set>
                                    <p:animEffect transition="in" filter="wipe(left)">
                                      <p:cBhvr>
                                        <p:cTn id="7" dur="1000"/>
                                        <p:tgtEl>
                                          <p:spTgt spid="307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wipe(left)">
                                      <p:cBhvr>
                                        <p:cTn id="12" dur="10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727"/>
                                        </p:tgtEl>
                                        <p:attrNameLst>
                                          <p:attrName>style.visibility</p:attrName>
                                        </p:attrNameLst>
                                      </p:cBhvr>
                                      <p:to>
                                        <p:strVal val="visible"/>
                                      </p:to>
                                    </p:set>
                                    <p:animEffect transition="in" filter="wipe(left)">
                                      <p:cBhvr>
                                        <p:cTn id="17" dur="1250"/>
                                        <p:tgtEl>
                                          <p:spTgt spid="307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0724"/>
                                        </p:tgtEl>
                                        <p:attrNameLst>
                                          <p:attrName>style.visibility</p:attrName>
                                        </p:attrNameLst>
                                      </p:cBhvr>
                                      <p:to>
                                        <p:strVal val="visible"/>
                                      </p:to>
                                    </p:set>
                                    <p:animEffect transition="in" filter="wipe(left)">
                                      <p:cBhvr>
                                        <p:cTn id="22" dur="1250"/>
                                        <p:tgtEl>
                                          <p:spTgt spid="307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725"/>
                                        </p:tgtEl>
                                        <p:attrNameLst>
                                          <p:attrName>style.visibility</p:attrName>
                                        </p:attrNameLst>
                                      </p:cBhvr>
                                      <p:to>
                                        <p:strVal val="visible"/>
                                      </p:to>
                                    </p:set>
                                    <p:animEffect transition="in" filter="wipe(left)">
                                      <p:cBhvr>
                                        <p:cTn id="27" dur="1250"/>
                                        <p:tgtEl>
                                          <p:spTgt spid="307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0726"/>
                                        </p:tgtEl>
                                        <p:attrNameLst>
                                          <p:attrName>style.visibility</p:attrName>
                                        </p:attrNameLst>
                                      </p:cBhvr>
                                      <p:to>
                                        <p:strVal val="visible"/>
                                      </p:to>
                                    </p:set>
                                    <p:animEffect transition="in" filter="wipe(left)">
                                      <p:cBhvr>
                                        <p:cTn id="32" dur="500"/>
                                        <p:tgtEl>
                                          <p:spTgt spid="3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animBg="1"/>
      <p:bldP spid="30725" grpId="0" animBg="1"/>
      <p:bldP spid="30726" grpId="0" animBg="1"/>
      <p:bldP spid="30727" grpId="0" animBg="1"/>
      <p:bldP spid="30728" grpId="0" animBg="1"/>
      <p:bldP spid="307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1" name="Picture 3" descr="Sind 30 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9" y="476250"/>
            <a:ext cx="3087687" cy="5754688"/>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Sind 30 b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5638" y="2420939"/>
            <a:ext cx="3238500" cy="38369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1"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8101" y="190500"/>
            <a:ext cx="5992813" cy="647858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indone op x giovani 03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788" y="187326"/>
            <a:ext cx="4095750" cy="6481763"/>
          </a:xfrm>
          <a:prstGeom prst="rect">
            <a:avLst/>
          </a:prstGeom>
          <a:noFill/>
          <a:extLst>
            <a:ext uri="{909E8E84-426E-40DD-AFC4-6F175D3DCCD1}">
              <a14:hiddenFill xmlns:a14="http://schemas.microsoft.com/office/drawing/2010/main">
                <a:solidFill>
                  <a:srgbClr val="FFFFFF"/>
                </a:solidFill>
              </a14:hiddenFill>
            </a:ext>
          </a:extLst>
        </p:spPr>
      </p:pic>
      <p:sp>
        <p:nvSpPr>
          <p:cNvPr id="7173" name="Rectangle 5"/>
          <p:cNvSpPr>
            <a:spLocks noChangeArrowheads="1"/>
          </p:cNvSpPr>
          <p:nvPr/>
        </p:nvSpPr>
        <p:spPr bwMode="auto">
          <a:xfrm>
            <a:off x="4800601" y="188913"/>
            <a:ext cx="1223963" cy="38163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174" name="Rectangle 6"/>
          <p:cNvSpPr>
            <a:spLocks noChangeArrowheads="1"/>
          </p:cNvSpPr>
          <p:nvPr/>
        </p:nvSpPr>
        <p:spPr bwMode="auto">
          <a:xfrm>
            <a:off x="1847851" y="3933826"/>
            <a:ext cx="4176713" cy="29241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175" name="Rectangle 7"/>
          <p:cNvSpPr>
            <a:spLocks noChangeArrowheads="1"/>
          </p:cNvSpPr>
          <p:nvPr/>
        </p:nvSpPr>
        <p:spPr bwMode="auto">
          <a:xfrm>
            <a:off x="6024563" y="2997201"/>
            <a:ext cx="3816350" cy="18002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176" name="Rectangle 8"/>
          <p:cNvSpPr>
            <a:spLocks noChangeArrowheads="1"/>
          </p:cNvSpPr>
          <p:nvPr/>
        </p:nvSpPr>
        <p:spPr bwMode="auto">
          <a:xfrm>
            <a:off x="6024563" y="4724400"/>
            <a:ext cx="3816350" cy="2133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xit" presetSubtype="0" fill="hold" nodeType="clickEffect">
                                  <p:stCondLst>
                                    <p:cond delay="0"/>
                                  </p:stCondLst>
                                  <p:childTnLst>
                                    <p:animEffect transition="out" filter="wedge">
                                      <p:cBhvr>
                                        <p:cTn id="6" dur="2000"/>
                                        <p:tgtEl>
                                          <p:spTgt spid="7174"/>
                                        </p:tgtEl>
                                      </p:cBhvr>
                                    </p:animEffect>
                                    <p:set>
                                      <p:cBhvr>
                                        <p:cTn id="7" dur="1" fill="hold">
                                          <p:stCondLst>
                                            <p:cond delay="1999"/>
                                          </p:stCondLst>
                                        </p:cTn>
                                        <p:tgtEl>
                                          <p:spTgt spid="717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xit" presetSubtype="0" fill="hold" nodeType="clickEffect">
                                  <p:stCondLst>
                                    <p:cond delay="0"/>
                                  </p:stCondLst>
                                  <p:childTnLst>
                                    <p:animEffect transition="out" filter="wedge">
                                      <p:cBhvr>
                                        <p:cTn id="11" dur="2000"/>
                                        <p:tgtEl>
                                          <p:spTgt spid="7173"/>
                                        </p:tgtEl>
                                      </p:cBhvr>
                                    </p:animEffect>
                                    <p:set>
                                      <p:cBhvr>
                                        <p:cTn id="12" dur="1" fill="hold">
                                          <p:stCondLst>
                                            <p:cond delay="1999"/>
                                          </p:stCondLst>
                                        </p:cTn>
                                        <p:tgtEl>
                                          <p:spTgt spid="717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xit" presetSubtype="0" fill="hold" nodeType="clickEffect">
                                  <p:stCondLst>
                                    <p:cond delay="0"/>
                                  </p:stCondLst>
                                  <p:childTnLst>
                                    <p:animEffect transition="out" filter="wedge">
                                      <p:cBhvr>
                                        <p:cTn id="16" dur="2000"/>
                                        <p:tgtEl>
                                          <p:spTgt spid="7176"/>
                                        </p:tgtEl>
                                      </p:cBhvr>
                                    </p:animEffect>
                                    <p:set>
                                      <p:cBhvr>
                                        <p:cTn id="17" dur="1" fill="hold">
                                          <p:stCondLst>
                                            <p:cond delay="1999"/>
                                          </p:stCondLst>
                                        </p:cTn>
                                        <p:tgtEl>
                                          <p:spTgt spid="71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5"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075" y="188913"/>
            <a:ext cx="5124450" cy="6477000"/>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 SINDONE LDC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193676"/>
            <a:ext cx="8637588" cy="6475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wedge">
                                      <p:cBhvr>
                                        <p:cTn id="7" dur="20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9" name="Picture 3" descr="Sind 525 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1" y="333376"/>
            <a:ext cx="3590925" cy="5895975"/>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Sind 525 b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1539" y="3933826"/>
            <a:ext cx="3590925" cy="2219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wedge">
                                      <p:cBhvr>
                                        <p:cTn id="7" dur="2000"/>
                                        <p:tgtEl>
                                          <p:spTgt spid="34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3" name="Picture 3" descr="Sind 944 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9" y="476251"/>
            <a:ext cx="3667125" cy="5724525"/>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Sind 944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901" y="1989139"/>
            <a:ext cx="3667125" cy="4143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wedge">
                                      <p:cBhvr>
                                        <p:cTn id="7" dur="2000"/>
                                        <p:tgtEl>
                                          <p:spTgt spid="35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7" name="Picture 3" descr="Sind 1147 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3" y="260350"/>
            <a:ext cx="3238500" cy="6115050"/>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Sind 1147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38" y="2852739"/>
            <a:ext cx="3238500" cy="18494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fade">
                                      <p:cBhvr>
                                        <p:cTn id="7" dur="1000"/>
                                        <p:tgtEl>
                                          <p:spTgt spid="36868"/>
                                        </p:tgtEl>
                                      </p:cBhvr>
                                    </p:animEffect>
                                    <p:anim calcmode="lin" valueType="num">
                                      <p:cBhvr>
                                        <p:cTn id="8" dur="1000" fill="hold"/>
                                        <p:tgtEl>
                                          <p:spTgt spid="36868"/>
                                        </p:tgtEl>
                                        <p:attrNameLst>
                                          <p:attrName>ppt_x</p:attrName>
                                        </p:attrNameLst>
                                      </p:cBhvr>
                                      <p:tavLst>
                                        <p:tav tm="0">
                                          <p:val>
                                            <p:strVal val="#ppt_x"/>
                                          </p:val>
                                        </p:tav>
                                        <p:tav tm="100000">
                                          <p:val>
                                            <p:strVal val="#ppt_x"/>
                                          </p:val>
                                        </p:tav>
                                      </p:tavLst>
                                    </p:anim>
                                    <p:anim calcmode="lin" valueType="num">
                                      <p:cBhvr>
                                        <p:cTn id="9" dur="1000" fill="hold"/>
                                        <p:tgtEl>
                                          <p:spTgt spid="368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91" name="Picture 3" descr="Sind 1204 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188914"/>
            <a:ext cx="3238500" cy="6459537"/>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Sind 1204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100" y="3284539"/>
            <a:ext cx="3238500" cy="33162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wedge">
                                      <p:cBhvr>
                                        <p:cTn id="7" dur="2000"/>
                                        <p:tgtEl>
                                          <p:spTgt spid="37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915" name="Picture 3" descr="Sind 1314 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8" y="620713"/>
            <a:ext cx="3238500" cy="5302250"/>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Sind 1314 b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38" y="2133600"/>
            <a:ext cx="3238500" cy="37353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wedge">
                                      <p:cBhvr>
                                        <p:cTn id="7" dur="2000"/>
                                        <p:tgtEl>
                                          <p:spTgt spid="38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939" name="Picture 3" descr="Sind 1353 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0" y="160339"/>
            <a:ext cx="3314700" cy="6581775"/>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Sind 1353 b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363" y="1773239"/>
            <a:ext cx="3314700" cy="4505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fade">
                                      <p:cBhvr>
                                        <p:cTn id="7" dur="1000"/>
                                        <p:tgtEl>
                                          <p:spTgt spid="39940"/>
                                        </p:tgtEl>
                                      </p:cBhvr>
                                    </p:animEffect>
                                    <p:anim calcmode="lin" valueType="num">
                                      <p:cBhvr>
                                        <p:cTn id="8" dur="1000" fill="hold"/>
                                        <p:tgtEl>
                                          <p:spTgt spid="39940"/>
                                        </p:tgtEl>
                                        <p:attrNameLst>
                                          <p:attrName>ppt_x</p:attrName>
                                        </p:attrNameLst>
                                      </p:cBhvr>
                                      <p:tavLst>
                                        <p:tav tm="0">
                                          <p:val>
                                            <p:strVal val="#ppt_x"/>
                                          </p:val>
                                        </p:tav>
                                        <p:tav tm="100000">
                                          <p:val>
                                            <p:strVal val="#ppt_x"/>
                                          </p:val>
                                        </p:tav>
                                      </p:tavLst>
                                    </p:anim>
                                    <p:anim calcmode="lin" valueType="num">
                                      <p:cBhvr>
                                        <p:cTn id="9" dur="1000" fill="hold"/>
                                        <p:tgtEl>
                                          <p:spTgt spid="399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3"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908051"/>
            <a:ext cx="7916862" cy="4194175"/>
          </a:xfrm>
          <a:prstGeom prst="rect">
            <a:avLst/>
          </a:prstGeom>
          <a:noFill/>
          <a:extLst>
            <a:ext uri="{909E8E84-426E-40DD-AFC4-6F175D3DCCD1}">
              <a14:hiddenFill xmlns:a14="http://schemas.microsoft.com/office/drawing/2010/main">
                <a:solidFill>
                  <a:srgbClr val="FFFFFF"/>
                </a:solidFill>
              </a14:hiddenFill>
            </a:ext>
          </a:extLst>
        </p:spPr>
      </p:pic>
      <p:sp>
        <p:nvSpPr>
          <p:cNvPr id="40964" name="Rectangle 4"/>
          <p:cNvSpPr>
            <a:spLocks noChangeArrowheads="1"/>
          </p:cNvSpPr>
          <p:nvPr/>
        </p:nvSpPr>
        <p:spPr bwMode="auto">
          <a:xfrm>
            <a:off x="7319964" y="836614"/>
            <a:ext cx="2879725" cy="45370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xit" presetSubtype="0" fill="hold" nodeType="clickEffect">
                                  <p:stCondLst>
                                    <p:cond delay="0"/>
                                  </p:stCondLst>
                                  <p:childTnLst>
                                    <p:animEffect transition="out" filter="wedge">
                                      <p:cBhvr>
                                        <p:cTn id="6" dur="2000"/>
                                        <p:tgtEl>
                                          <p:spTgt spid="40964"/>
                                        </p:tgtEl>
                                      </p:cBhvr>
                                    </p:animEffect>
                                    <p:set>
                                      <p:cBhvr>
                                        <p:cTn id="7" dur="1" fill="hold">
                                          <p:stCondLst>
                                            <p:cond delay="1999"/>
                                          </p:stCondLst>
                                        </p:cTn>
                                        <p:tgtEl>
                                          <p:spTgt spid="409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87" name="Picture 3" descr="Sind 1389 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333375"/>
            <a:ext cx="3238500" cy="5913438"/>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descr="Sind 1389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825" y="2708276"/>
            <a:ext cx="3238500" cy="34337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fade">
                                      <p:cBhvr>
                                        <p:cTn id="7" dur="1000"/>
                                        <p:tgtEl>
                                          <p:spTgt spid="41988"/>
                                        </p:tgtEl>
                                      </p:cBhvr>
                                    </p:animEffect>
                                    <p:anim calcmode="lin" valueType="num">
                                      <p:cBhvr>
                                        <p:cTn id="8" dur="1000" fill="hold"/>
                                        <p:tgtEl>
                                          <p:spTgt spid="41988"/>
                                        </p:tgtEl>
                                        <p:attrNameLst>
                                          <p:attrName>ppt_x</p:attrName>
                                        </p:attrNameLst>
                                      </p:cBhvr>
                                      <p:tavLst>
                                        <p:tav tm="0">
                                          <p:val>
                                            <p:strVal val="#ppt_x"/>
                                          </p:val>
                                        </p:tav>
                                        <p:tav tm="100000">
                                          <p:val>
                                            <p:strVal val="#ppt_x"/>
                                          </p:val>
                                        </p:tav>
                                      </p:tavLst>
                                    </p:anim>
                                    <p:anim calcmode="lin" valueType="num">
                                      <p:cBhvr>
                                        <p:cTn id="9" dur="1000" fill="hold"/>
                                        <p:tgtEl>
                                          <p:spTgt spid="419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011" name="Picture 3" descr="Sind 1418 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836614"/>
            <a:ext cx="3238500" cy="3392487"/>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Sind 1418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338" y="765175"/>
            <a:ext cx="3238500" cy="5149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wedge">
                                      <p:cBhvr>
                                        <p:cTn id="7" dur="2000"/>
                                        <p:tgtEl>
                                          <p:spTgt spid="43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5"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2176" y="188914"/>
            <a:ext cx="5992813" cy="6478587"/>
          </a:xfrm>
          <a:prstGeom prst="rect">
            <a:avLst/>
          </a:prstGeom>
          <a:noFill/>
          <a:extLst>
            <a:ext uri="{909E8E84-426E-40DD-AFC4-6F175D3DCCD1}">
              <a14:hiddenFill xmlns:a14="http://schemas.microsoft.com/office/drawing/2010/main">
                <a:solidFill>
                  <a:srgbClr val="FFFFFF"/>
                </a:solidFill>
              </a14:hiddenFill>
            </a:ext>
          </a:extLst>
        </p:spPr>
      </p:pic>
      <p:sp>
        <p:nvSpPr>
          <p:cNvPr id="8196" name="Rectangle 4"/>
          <p:cNvSpPr>
            <a:spLocks noChangeArrowheads="1"/>
          </p:cNvSpPr>
          <p:nvPr/>
        </p:nvSpPr>
        <p:spPr bwMode="auto">
          <a:xfrm>
            <a:off x="5592763" y="188914"/>
            <a:ext cx="4032250" cy="30956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197" name="Rectangle 5"/>
          <p:cNvSpPr>
            <a:spLocks noChangeArrowheads="1"/>
          </p:cNvSpPr>
          <p:nvPr/>
        </p:nvSpPr>
        <p:spPr bwMode="auto">
          <a:xfrm>
            <a:off x="3359150" y="2205038"/>
            <a:ext cx="2160588" cy="31686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198" name="Rectangle 6"/>
          <p:cNvSpPr>
            <a:spLocks noChangeArrowheads="1"/>
          </p:cNvSpPr>
          <p:nvPr/>
        </p:nvSpPr>
        <p:spPr bwMode="auto">
          <a:xfrm>
            <a:off x="3143251" y="4724400"/>
            <a:ext cx="2447925" cy="2133600"/>
          </a:xfrm>
          <a:prstGeom prst="rect">
            <a:avLst/>
          </a:prstGeom>
          <a:solidFill>
            <a:schemeClr val="tx1"/>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199" name="Rectangle 7"/>
          <p:cNvSpPr>
            <a:spLocks noChangeArrowheads="1"/>
          </p:cNvSpPr>
          <p:nvPr/>
        </p:nvSpPr>
        <p:spPr bwMode="auto">
          <a:xfrm>
            <a:off x="5448300" y="3284539"/>
            <a:ext cx="4103688" cy="151288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200" name="Rectangle 8"/>
          <p:cNvSpPr>
            <a:spLocks noChangeArrowheads="1"/>
          </p:cNvSpPr>
          <p:nvPr/>
        </p:nvSpPr>
        <p:spPr bwMode="auto">
          <a:xfrm>
            <a:off x="3359151" y="2205038"/>
            <a:ext cx="2232025" cy="15113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201" name="Rectangle 9"/>
          <p:cNvSpPr>
            <a:spLocks noChangeArrowheads="1"/>
          </p:cNvSpPr>
          <p:nvPr/>
        </p:nvSpPr>
        <p:spPr bwMode="auto">
          <a:xfrm>
            <a:off x="9280753" y="4724400"/>
            <a:ext cx="431800" cy="2133600"/>
          </a:xfrm>
          <a:prstGeom prst="rect">
            <a:avLst/>
          </a:prstGeom>
          <a:solidFill>
            <a:schemeClr val="tx1"/>
          </a:solidFill>
          <a:ln w="9525">
            <a:solidFill>
              <a:schemeClr val="tx1"/>
            </a:solidFill>
            <a:miter lim="800000"/>
            <a:headEnd/>
            <a:tailEnd/>
          </a:ln>
          <a:effectLst/>
          <a:extLst/>
        </p:spPr>
        <p:txBody>
          <a:bodyPr wrap="none" anchor="ctr"/>
          <a:lstStyle/>
          <a:p>
            <a:endParaRPr lang="it-IT"/>
          </a:p>
        </p:txBody>
      </p:sp>
      <p:sp>
        <p:nvSpPr>
          <p:cNvPr id="8202" name="Rectangle 10"/>
          <p:cNvSpPr>
            <a:spLocks noChangeArrowheads="1"/>
          </p:cNvSpPr>
          <p:nvPr/>
        </p:nvSpPr>
        <p:spPr bwMode="auto">
          <a:xfrm>
            <a:off x="5519739" y="6524626"/>
            <a:ext cx="3889375" cy="144463"/>
          </a:xfrm>
          <a:prstGeom prst="rect">
            <a:avLst/>
          </a:prstGeom>
          <a:solidFill>
            <a:schemeClr val="tx1"/>
          </a:solidFill>
          <a:ln w="9525">
            <a:solidFill>
              <a:schemeClr val="tx1"/>
            </a:solidFill>
            <a:miter lim="800000"/>
            <a:headEnd/>
            <a:tailEnd/>
          </a:ln>
          <a:effectLst/>
          <a:extLst/>
        </p:spPr>
        <p:txBody>
          <a:bodyPr wrap="none" anchor="ctr"/>
          <a:lstStyle/>
          <a:p>
            <a:endParaRPr lang="it-IT"/>
          </a:p>
        </p:txBody>
      </p:sp>
      <p:sp>
        <p:nvSpPr>
          <p:cNvPr id="8203" name="Rectangle 11"/>
          <p:cNvSpPr>
            <a:spLocks noChangeArrowheads="1"/>
          </p:cNvSpPr>
          <p:nvPr/>
        </p:nvSpPr>
        <p:spPr bwMode="auto">
          <a:xfrm>
            <a:off x="5591176" y="4797425"/>
            <a:ext cx="3673475" cy="1727200"/>
          </a:xfrm>
          <a:prstGeom prst="rect">
            <a:avLst/>
          </a:prstGeom>
          <a:noFill/>
          <a:ln w="762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edge">
                                      <p:cBhvr>
                                        <p:cTn id="7" dur="2000"/>
                                        <p:tgtEl>
                                          <p:spTgt spid="8195"/>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8203"/>
                                        </p:tgtEl>
                                        <p:attrNameLst>
                                          <p:attrName>style.visibility</p:attrName>
                                        </p:attrNameLst>
                                      </p:cBhvr>
                                      <p:to>
                                        <p:strVal val="visible"/>
                                      </p:to>
                                    </p:set>
                                    <p:animEffect transition="in" filter="wedge">
                                      <p:cBhvr>
                                        <p:cTn id="10" dur="2000"/>
                                        <p:tgtEl>
                                          <p:spTgt spid="8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035" name="Picture 3" descr="Sind 15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6263" y="152400"/>
            <a:ext cx="3306762" cy="6661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059"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836614"/>
            <a:ext cx="7916863" cy="4478337"/>
          </a:xfrm>
          <a:prstGeom prst="rect">
            <a:avLst/>
          </a:prstGeom>
          <a:noFill/>
          <a:extLst>
            <a:ext uri="{909E8E84-426E-40DD-AFC4-6F175D3DCCD1}">
              <a14:hiddenFill xmlns:a14="http://schemas.microsoft.com/office/drawing/2010/main">
                <a:solidFill>
                  <a:srgbClr val="FFFFFF"/>
                </a:solidFill>
              </a14:hiddenFill>
            </a:ext>
          </a:extLst>
        </p:spPr>
      </p:pic>
      <p:sp>
        <p:nvSpPr>
          <p:cNvPr id="45060" name="Rectangle 4"/>
          <p:cNvSpPr>
            <a:spLocks noChangeArrowheads="1"/>
          </p:cNvSpPr>
          <p:nvPr/>
        </p:nvSpPr>
        <p:spPr bwMode="auto">
          <a:xfrm>
            <a:off x="7464426" y="836614"/>
            <a:ext cx="2879725" cy="47529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grpId="0" nodeType="clickEffect">
                                  <p:stCondLst>
                                    <p:cond delay="0"/>
                                  </p:stCondLst>
                                  <p:childTnLst>
                                    <p:animEffect transition="out" filter="wedge">
                                      <p:cBhvr>
                                        <p:cTn id="6" dur="2000"/>
                                        <p:tgtEl>
                                          <p:spTgt spid="45060"/>
                                        </p:tgtEl>
                                      </p:cBhvr>
                                    </p:animEffect>
                                    <p:set>
                                      <p:cBhvr>
                                        <p:cTn id="7" dur="1" fill="hold">
                                          <p:stCondLst>
                                            <p:cond delay="1999"/>
                                          </p:stCondLst>
                                        </p:cTn>
                                        <p:tgtEl>
                                          <p:spTgt spid="450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3" name="Picture 3" descr="Sind 153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188913"/>
            <a:ext cx="3005138" cy="6481762"/>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Sind 153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64" y="2205038"/>
            <a:ext cx="3400425" cy="2857500"/>
          </a:xfrm>
          <a:prstGeom prst="rect">
            <a:avLst/>
          </a:prstGeom>
          <a:noFill/>
          <a:extLst>
            <a:ext uri="{909E8E84-426E-40DD-AFC4-6F175D3DCCD1}">
              <a14:hiddenFill xmlns:a14="http://schemas.microsoft.com/office/drawing/2010/main">
                <a:solidFill>
                  <a:srgbClr val="FFFFFF"/>
                </a:solidFill>
              </a14:hiddenFill>
            </a:ext>
          </a:extLst>
        </p:spPr>
      </p:pic>
      <p:sp>
        <p:nvSpPr>
          <p:cNvPr id="46085" name="Rectangle 5"/>
          <p:cNvSpPr>
            <a:spLocks noChangeArrowheads="1"/>
          </p:cNvSpPr>
          <p:nvPr/>
        </p:nvSpPr>
        <p:spPr bwMode="auto">
          <a:xfrm>
            <a:off x="2135189" y="4437064"/>
            <a:ext cx="2376487" cy="1944687"/>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6084"/>
                                        </p:tgtEl>
                                        <p:attrNameLst>
                                          <p:attrName>style.visibility</p:attrName>
                                        </p:attrNameLst>
                                      </p:cBhvr>
                                      <p:to>
                                        <p:strVal val="visible"/>
                                      </p:to>
                                    </p:set>
                                    <p:animEffect transition="in" filter="fade">
                                      <p:cBhvr>
                                        <p:cTn id="7" dur="1000"/>
                                        <p:tgtEl>
                                          <p:spTgt spid="46084"/>
                                        </p:tgtEl>
                                      </p:cBhvr>
                                    </p:animEffect>
                                    <p:anim calcmode="lin" valueType="num">
                                      <p:cBhvr>
                                        <p:cTn id="8" dur="1000" fill="hold"/>
                                        <p:tgtEl>
                                          <p:spTgt spid="46084"/>
                                        </p:tgtEl>
                                        <p:attrNameLst>
                                          <p:attrName>ppt_x</p:attrName>
                                        </p:attrNameLst>
                                      </p:cBhvr>
                                      <p:tavLst>
                                        <p:tav tm="0">
                                          <p:val>
                                            <p:strVal val="#ppt_x"/>
                                          </p:val>
                                        </p:tav>
                                        <p:tav tm="100000">
                                          <p:val>
                                            <p:strVal val="#ppt_x"/>
                                          </p:val>
                                        </p:tav>
                                      </p:tavLst>
                                    </p:anim>
                                    <p:anim calcmode="lin" valueType="num">
                                      <p:cBhvr>
                                        <p:cTn id="9" dur="1000" fill="hold"/>
                                        <p:tgtEl>
                                          <p:spTgt spid="4608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fill="hold" nodeType="clickEffect">
                                  <p:stCondLst>
                                    <p:cond delay="0"/>
                                  </p:stCondLst>
                                  <p:childTnLst>
                                    <p:set>
                                      <p:cBhvr>
                                        <p:cTn id="13" dur="1" fill="hold">
                                          <p:stCondLst>
                                            <p:cond delay="0"/>
                                          </p:stCondLst>
                                        </p:cTn>
                                        <p:tgtEl>
                                          <p:spTgt spid="46085"/>
                                        </p:tgtEl>
                                        <p:attrNameLst>
                                          <p:attrName>style.visibility</p:attrName>
                                        </p:attrNameLst>
                                      </p:cBhvr>
                                      <p:to>
                                        <p:strVal val="visible"/>
                                      </p:to>
                                    </p:set>
                                    <p:animEffect transition="in" filter="wedge">
                                      <p:cBhvr>
                                        <p:cTn id="14" dur="2000"/>
                                        <p:tgtEl>
                                          <p:spTgt spid="46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107"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889" y="188913"/>
            <a:ext cx="6638925" cy="430212"/>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 SINDONE LDC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014" y="1052514"/>
            <a:ext cx="6884987" cy="5284787"/>
          </a:xfrm>
          <a:prstGeom prst="rect">
            <a:avLst/>
          </a:prstGeom>
          <a:noFill/>
          <a:extLst>
            <a:ext uri="{909E8E84-426E-40DD-AFC4-6F175D3DCCD1}">
              <a14:hiddenFill xmlns:a14="http://schemas.microsoft.com/office/drawing/2010/main">
                <a:solidFill>
                  <a:srgbClr val="FFFFFF"/>
                </a:solidFill>
              </a14:hiddenFill>
            </a:ext>
          </a:extLst>
        </p:spPr>
      </p:pic>
      <p:sp>
        <p:nvSpPr>
          <p:cNvPr id="47109" name="Rectangle 5"/>
          <p:cNvSpPr>
            <a:spLocks noChangeArrowheads="1"/>
          </p:cNvSpPr>
          <p:nvPr/>
        </p:nvSpPr>
        <p:spPr bwMode="auto">
          <a:xfrm>
            <a:off x="2566989" y="4005264"/>
            <a:ext cx="2376487" cy="237648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7110" name="Rectangle 6"/>
          <p:cNvSpPr>
            <a:spLocks noChangeArrowheads="1"/>
          </p:cNvSpPr>
          <p:nvPr/>
        </p:nvSpPr>
        <p:spPr bwMode="auto">
          <a:xfrm>
            <a:off x="4943475" y="4005264"/>
            <a:ext cx="2376488" cy="237648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7111" name="Rectangle 7"/>
          <p:cNvSpPr>
            <a:spLocks noChangeArrowheads="1"/>
          </p:cNvSpPr>
          <p:nvPr/>
        </p:nvSpPr>
        <p:spPr bwMode="auto">
          <a:xfrm>
            <a:off x="7248525" y="4005264"/>
            <a:ext cx="2376488" cy="237648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wedge">
                                      <p:cBhvr>
                                        <p:cTn id="7" dur="2000"/>
                                        <p:tgtEl>
                                          <p:spTgt spid="471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xit" presetSubtype="0" fill="hold" nodeType="clickEffect">
                                  <p:stCondLst>
                                    <p:cond delay="0"/>
                                  </p:stCondLst>
                                  <p:childTnLst>
                                    <p:animEffect transition="out" filter="wedge">
                                      <p:cBhvr>
                                        <p:cTn id="11" dur="2000"/>
                                        <p:tgtEl>
                                          <p:spTgt spid="47109"/>
                                        </p:tgtEl>
                                      </p:cBhvr>
                                    </p:animEffect>
                                    <p:set>
                                      <p:cBhvr>
                                        <p:cTn id="12" dur="1" fill="hold">
                                          <p:stCondLst>
                                            <p:cond delay="1999"/>
                                          </p:stCondLst>
                                        </p:cTn>
                                        <p:tgtEl>
                                          <p:spTgt spid="4710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xit" presetSubtype="0" fill="hold" nodeType="clickEffect">
                                  <p:stCondLst>
                                    <p:cond delay="0"/>
                                  </p:stCondLst>
                                  <p:childTnLst>
                                    <p:animEffect transition="out" filter="wedge">
                                      <p:cBhvr>
                                        <p:cTn id="16" dur="2000"/>
                                        <p:tgtEl>
                                          <p:spTgt spid="47110"/>
                                        </p:tgtEl>
                                      </p:cBhvr>
                                    </p:animEffect>
                                    <p:set>
                                      <p:cBhvr>
                                        <p:cTn id="17" dur="1" fill="hold">
                                          <p:stCondLst>
                                            <p:cond delay="1999"/>
                                          </p:stCondLst>
                                        </p:cTn>
                                        <p:tgtEl>
                                          <p:spTgt spid="47110"/>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xit" presetSubtype="0" fill="hold" nodeType="clickEffect">
                                  <p:stCondLst>
                                    <p:cond delay="0"/>
                                  </p:stCondLst>
                                  <p:childTnLst>
                                    <p:animEffect transition="out" filter="wedge">
                                      <p:cBhvr>
                                        <p:cTn id="21" dur="2000"/>
                                        <p:tgtEl>
                                          <p:spTgt spid="47111"/>
                                        </p:tgtEl>
                                      </p:cBhvr>
                                    </p:animEffect>
                                    <p:set>
                                      <p:cBhvr>
                                        <p:cTn id="22" dur="1" fill="hold">
                                          <p:stCondLst>
                                            <p:cond delay="1999"/>
                                          </p:stCondLst>
                                        </p:cTn>
                                        <p:tgtEl>
                                          <p:spTgt spid="471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1"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2420939"/>
            <a:ext cx="7916862" cy="4137025"/>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 SINDONE LDC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6" y="333375"/>
            <a:ext cx="8424863" cy="4059238"/>
          </a:xfrm>
          <a:prstGeom prst="rect">
            <a:avLst/>
          </a:prstGeom>
          <a:noFill/>
          <a:extLst>
            <a:ext uri="{909E8E84-426E-40DD-AFC4-6F175D3DCCD1}">
              <a14:hiddenFill xmlns:a14="http://schemas.microsoft.com/office/drawing/2010/main">
                <a:solidFill>
                  <a:srgbClr val="FFFFFF"/>
                </a:solidFill>
              </a14:hiddenFill>
            </a:ext>
          </a:extLst>
        </p:spPr>
      </p:pic>
      <p:sp>
        <p:nvSpPr>
          <p:cNvPr id="48133" name="Rectangle 5"/>
          <p:cNvSpPr>
            <a:spLocks noChangeArrowheads="1"/>
          </p:cNvSpPr>
          <p:nvPr/>
        </p:nvSpPr>
        <p:spPr bwMode="auto">
          <a:xfrm>
            <a:off x="7464426" y="2276476"/>
            <a:ext cx="2663825" cy="208756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8134" name="Rectangle 6"/>
          <p:cNvSpPr>
            <a:spLocks noChangeArrowheads="1"/>
          </p:cNvSpPr>
          <p:nvPr/>
        </p:nvSpPr>
        <p:spPr bwMode="auto">
          <a:xfrm>
            <a:off x="7464426" y="404814"/>
            <a:ext cx="2663825" cy="9366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8135" name="Rectangle 7"/>
          <p:cNvSpPr>
            <a:spLocks noChangeArrowheads="1"/>
          </p:cNvSpPr>
          <p:nvPr/>
        </p:nvSpPr>
        <p:spPr bwMode="auto">
          <a:xfrm>
            <a:off x="7464426" y="2349501"/>
            <a:ext cx="2663825" cy="208756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8136" name="Rectangle 8"/>
          <p:cNvSpPr>
            <a:spLocks noChangeArrowheads="1"/>
          </p:cNvSpPr>
          <p:nvPr/>
        </p:nvSpPr>
        <p:spPr bwMode="auto">
          <a:xfrm>
            <a:off x="4151314" y="4941888"/>
            <a:ext cx="288925" cy="2159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8137" name="Rectangle 9"/>
          <p:cNvSpPr>
            <a:spLocks noChangeArrowheads="1"/>
          </p:cNvSpPr>
          <p:nvPr/>
        </p:nvSpPr>
        <p:spPr bwMode="auto">
          <a:xfrm>
            <a:off x="4295776" y="5661026"/>
            <a:ext cx="288925" cy="2889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8138" name="Rectangle 10"/>
          <p:cNvSpPr>
            <a:spLocks noChangeArrowheads="1"/>
          </p:cNvSpPr>
          <p:nvPr/>
        </p:nvSpPr>
        <p:spPr bwMode="auto">
          <a:xfrm>
            <a:off x="7535863" y="5661026"/>
            <a:ext cx="360362" cy="2889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8139" name="Rectangle 11"/>
          <p:cNvSpPr>
            <a:spLocks noChangeArrowheads="1"/>
          </p:cNvSpPr>
          <p:nvPr/>
        </p:nvSpPr>
        <p:spPr bwMode="auto">
          <a:xfrm>
            <a:off x="7464426" y="4941888"/>
            <a:ext cx="288925" cy="2159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48134"/>
                                        </p:tgtEl>
                                        <p:attrNameLst>
                                          <p:attrName>style.visibility</p:attrName>
                                        </p:attrNameLst>
                                      </p:cBhvr>
                                      <p:to>
                                        <p:strVal val="visible"/>
                                      </p:to>
                                    </p:set>
                                    <p:animEffect transition="in" filter="wedge">
                                      <p:cBhvr>
                                        <p:cTn id="7" dur="2000"/>
                                        <p:tgtEl>
                                          <p:spTgt spid="481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48131"/>
                                        </p:tgtEl>
                                        <p:attrNameLst>
                                          <p:attrName>style.visibility</p:attrName>
                                        </p:attrNameLst>
                                      </p:cBhvr>
                                      <p:to>
                                        <p:strVal val="visible"/>
                                      </p:to>
                                    </p:set>
                                    <p:animEffect transition="in" filter="wedge">
                                      <p:cBhvr>
                                        <p:cTn id="12" dur="2000"/>
                                        <p:tgtEl>
                                          <p:spTgt spid="481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xit" presetSubtype="0" fill="hold" nodeType="clickEffect">
                                  <p:stCondLst>
                                    <p:cond delay="0"/>
                                  </p:stCondLst>
                                  <p:childTnLst>
                                    <p:animEffect transition="out" filter="wedge">
                                      <p:cBhvr>
                                        <p:cTn id="16" dur="2000"/>
                                        <p:tgtEl>
                                          <p:spTgt spid="48133"/>
                                        </p:tgtEl>
                                      </p:cBhvr>
                                    </p:animEffect>
                                    <p:set>
                                      <p:cBhvr>
                                        <p:cTn id="17" dur="1" fill="hold">
                                          <p:stCondLst>
                                            <p:cond delay="1999"/>
                                          </p:stCondLst>
                                        </p:cTn>
                                        <p:tgtEl>
                                          <p:spTgt spid="48133"/>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nodeType="clickEffect">
                                  <p:stCondLst>
                                    <p:cond delay="0"/>
                                  </p:stCondLst>
                                  <p:childTnLst>
                                    <p:set>
                                      <p:cBhvr>
                                        <p:cTn id="21" dur="1" fill="hold">
                                          <p:stCondLst>
                                            <p:cond delay="0"/>
                                          </p:stCondLst>
                                        </p:cTn>
                                        <p:tgtEl>
                                          <p:spTgt spid="48135"/>
                                        </p:tgtEl>
                                        <p:attrNameLst>
                                          <p:attrName>style.visibility</p:attrName>
                                        </p:attrNameLst>
                                      </p:cBhvr>
                                      <p:to>
                                        <p:strVal val="visible"/>
                                      </p:to>
                                    </p:set>
                                    <p:animEffect transition="in" filter="wedge">
                                      <p:cBhvr>
                                        <p:cTn id="22" dur="2000"/>
                                        <p:tgtEl>
                                          <p:spTgt spid="4813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ntr" presetSubtype="0" fill="hold" nodeType="clickEffect">
                                  <p:stCondLst>
                                    <p:cond delay="0"/>
                                  </p:stCondLst>
                                  <p:childTnLst>
                                    <p:set>
                                      <p:cBhvr>
                                        <p:cTn id="26" dur="1" fill="hold">
                                          <p:stCondLst>
                                            <p:cond delay="0"/>
                                          </p:stCondLst>
                                        </p:cTn>
                                        <p:tgtEl>
                                          <p:spTgt spid="48136"/>
                                        </p:tgtEl>
                                        <p:attrNameLst>
                                          <p:attrName>style.visibility</p:attrName>
                                        </p:attrNameLst>
                                      </p:cBhvr>
                                      <p:to>
                                        <p:strVal val="visible"/>
                                      </p:to>
                                    </p:set>
                                    <p:animEffect transition="in" filter="wedge">
                                      <p:cBhvr>
                                        <p:cTn id="27" dur="2000"/>
                                        <p:tgtEl>
                                          <p:spTgt spid="4813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0" presetClass="entr" presetSubtype="0" fill="hold" nodeType="clickEffect">
                                  <p:stCondLst>
                                    <p:cond delay="0"/>
                                  </p:stCondLst>
                                  <p:childTnLst>
                                    <p:set>
                                      <p:cBhvr>
                                        <p:cTn id="31" dur="1" fill="hold">
                                          <p:stCondLst>
                                            <p:cond delay="0"/>
                                          </p:stCondLst>
                                        </p:cTn>
                                        <p:tgtEl>
                                          <p:spTgt spid="48137"/>
                                        </p:tgtEl>
                                        <p:attrNameLst>
                                          <p:attrName>style.visibility</p:attrName>
                                        </p:attrNameLst>
                                      </p:cBhvr>
                                      <p:to>
                                        <p:strVal val="visible"/>
                                      </p:to>
                                    </p:set>
                                    <p:animEffect transition="in" filter="wedge">
                                      <p:cBhvr>
                                        <p:cTn id="32" dur="2000"/>
                                        <p:tgtEl>
                                          <p:spTgt spid="4813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0" presetClass="entr" presetSubtype="0" fill="hold" nodeType="clickEffect">
                                  <p:stCondLst>
                                    <p:cond delay="0"/>
                                  </p:stCondLst>
                                  <p:childTnLst>
                                    <p:set>
                                      <p:cBhvr>
                                        <p:cTn id="36" dur="1" fill="hold">
                                          <p:stCondLst>
                                            <p:cond delay="0"/>
                                          </p:stCondLst>
                                        </p:cTn>
                                        <p:tgtEl>
                                          <p:spTgt spid="48139"/>
                                        </p:tgtEl>
                                        <p:attrNameLst>
                                          <p:attrName>style.visibility</p:attrName>
                                        </p:attrNameLst>
                                      </p:cBhvr>
                                      <p:to>
                                        <p:strVal val="visible"/>
                                      </p:to>
                                    </p:set>
                                    <p:animEffect transition="in" filter="wedge">
                                      <p:cBhvr>
                                        <p:cTn id="37" dur="2000"/>
                                        <p:tgtEl>
                                          <p:spTgt spid="4813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nodeType="clickEffect">
                                  <p:stCondLst>
                                    <p:cond delay="0"/>
                                  </p:stCondLst>
                                  <p:childTnLst>
                                    <p:set>
                                      <p:cBhvr>
                                        <p:cTn id="41" dur="1" fill="hold">
                                          <p:stCondLst>
                                            <p:cond delay="0"/>
                                          </p:stCondLst>
                                        </p:cTn>
                                        <p:tgtEl>
                                          <p:spTgt spid="48138"/>
                                        </p:tgtEl>
                                        <p:attrNameLst>
                                          <p:attrName>style.visibility</p:attrName>
                                        </p:attrNameLst>
                                      </p:cBhvr>
                                      <p:to>
                                        <p:strVal val="visible"/>
                                      </p:to>
                                    </p:set>
                                    <p:animEffect transition="in" filter="wedge">
                                      <p:cBhvr>
                                        <p:cTn id="42" dur="2000"/>
                                        <p:tgtEl>
                                          <p:spTgt spid="48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9155" name="Picture 3" descr="Sind 1534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676" y="188913"/>
            <a:ext cx="2911475" cy="6475412"/>
          </a:xfrm>
          <a:prstGeom prst="rect">
            <a:avLst/>
          </a:prstGeom>
          <a:noFill/>
          <a:extLst>
            <a:ext uri="{909E8E84-426E-40DD-AFC4-6F175D3DCCD1}">
              <a14:hiddenFill xmlns:a14="http://schemas.microsoft.com/office/drawing/2010/main">
                <a:solidFill>
                  <a:srgbClr val="FFFFFF"/>
                </a:solidFill>
              </a14:hiddenFill>
            </a:ext>
          </a:extLst>
        </p:spPr>
      </p:pic>
      <p:sp>
        <p:nvSpPr>
          <p:cNvPr id="49156" name="Rectangle 4"/>
          <p:cNvSpPr>
            <a:spLocks noChangeArrowheads="1"/>
          </p:cNvSpPr>
          <p:nvPr/>
        </p:nvSpPr>
        <p:spPr bwMode="auto">
          <a:xfrm>
            <a:off x="4656139" y="2492375"/>
            <a:ext cx="2663825" cy="2736850"/>
          </a:xfrm>
          <a:prstGeom prst="rect">
            <a:avLst/>
          </a:prstGeom>
          <a:noFill/>
          <a:ln w="762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wedge">
                                      <p:cBhvr>
                                        <p:cTn id="7" dur="20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179" name="Picture 3" descr="Sind 1536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7575" y="1557339"/>
            <a:ext cx="3333750" cy="3743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03" name="Picture 3" descr="Sind 1578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188913"/>
            <a:ext cx="3238500" cy="6413500"/>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descr="Sind 1578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38" y="1341439"/>
            <a:ext cx="3238500" cy="4721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wedge">
                                      <p:cBhvr>
                                        <p:cTn id="7" dur="2000"/>
                                        <p:tgtEl>
                                          <p:spTgt spid="51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27"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876" y="115888"/>
            <a:ext cx="4352925" cy="671512"/>
          </a:xfrm>
          <a:prstGeom prst="rect">
            <a:avLst/>
          </a:prstGeom>
          <a:noFill/>
          <a:extLst>
            <a:ext uri="{909E8E84-426E-40DD-AFC4-6F175D3DCCD1}">
              <a14:hiddenFill xmlns:a14="http://schemas.microsoft.com/office/drawing/2010/main">
                <a:solidFill>
                  <a:srgbClr val="FFFFFF"/>
                </a:solidFill>
              </a14:hiddenFill>
            </a:ext>
          </a:extLst>
        </p:spPr>
      </p:pic>
      <p:pic>
        <p:nvPicPr>
          <p:cNvPr id="52228" name="Picture 4" descr="- SINDONE LDC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3071813"/>
            <a:ext cx="6837362" cy="3670300"/>
          </a:xfrm>
          <a:prstGeom prst="rect">
            <a:avLst/>
          </a:prstGeom>
          <a:noFill/>
          <a:extLst>
            <a:ext uri="{909E8E84-426E-40DD-AFC4-6F175D3DCCD1}">
              <a14:hiddenFill xmlns:a14="http://schemas.microsoft.com/office/drawing/2010/main">
                <a:solidFill>
                  <a:srgbClr val="FFFFFF"/>
                </a:solidFill>
              </a14:hiddenFill>
            </a:ext>
          </a:extLst>
        </p:spPr>
      </p:pic>
      <p:pic>
        <p:nvPicPr>
          <p:cNvPr id="52229" name="Picture 5" descr="- SINDONE LDC 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188" y="549276"/>
            <a:ext cx="7916862" cy="3040063"/>
          </a:xfrm>
          <a:prstGeom prst="rect">
            <a:avLst/>
          </a:prstGeom>
          <a:noFill/>
          <a:extLst>
            <a:ext uri="{909E8E84-426E-40DD-AFC4-6F175D3DCCD1}">
              <a14:hiddenFill xmlns:a14="http://schemas.microsoft.com/office/drawing/2010/main">
                <a:solidFill>
                  <a:srgbClr val="FFFFFF"/>
                </a:solidFill>
              </a14:hiddenFill>
            </a:ext>
          </a:extLst>
        </p:spPr>
      </p:pic>
      <p:sp>
        <p:nvSpPr>
          <p:cNvPr id="52230" name="Rectangle 6"/>
          <p:cNvSpPr>
            <a:spLocks noChangeArrowheads="1"/>
          </p:cNvSpPr>
          <p:nvPr/>
        </p:nvSpPr>
        <p:spPr bwMode="auto">
          <a:xfrm>
            <a:off x="2063750" y="2133600"/>
            <a:ext cx="2952750" cy="15113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2229"/>
                                        </p:tgtEl>
                                        <p:attrNameLst>
                                          <p:attrName>style.visibility</p:attrName>
                                        </p:attrNameLst>
                                      </p:cBhvr>
                                      <p:to>
                                        <p:strVal val="visible"/>
                                      </p:to>
                                    </p:set>
                                    <p:animEffect transition="in" filter="fade">
                                      <p:cBhvr>
                                        <p:cTn id="7" dur="2000"/>
                                        <p:tgtEl>
                                          <p:spTgt spid="522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2000"/>
                                        <p:tgtEl>
                                          <p:spTgt spid="52230"/>
                                        </p:tgtEl>
                                      </p:cBhvr>
                                    </p:animEffect>
                                    <p:set>
                                      <p:cBhvr>
                                        <p:cTn id="12" dur="1" fill="hold">
                                          <p:stCondLst>
                                            <p:cond delay="1999"/>
                                          </p:stCondLst>
                                        </p:cTn>
                                        <p:tgtEl>
                                          <p:spTgt spid="5223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2228"/>
                                        </p:tgtEl>
                                        <p:attrNameLst>
                                          <p:attrName>style.visibility</p:attrName>
                                        </p:attrNameLst>
                                      </p:cBhvr>
                                      <p:to>
                                        <p:strVal val="visible"/>
                                      </p:to>
                                    </p:set>
                                    <p:animEffect transition="in" filter="fade">
                                      <p:cBhvr>
                                        <p:cTn id="17" dur="2000"/>
                                        <p:tgtEl>
                                          <p:spTgt spid="52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251" name="Picture 3" descr="Sind 1694 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3" y="549275"/>
            <a:ext cx="30480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53252" name="Picture 4" descr="Sind 1694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0" y="2276476"/>
            <a:ext cx="3048000" cy="3000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fade">
                                      <p:cBhvr>
                                        <p:cTn id="7" dur="1000"/>
                                        <p:tgtEl>
                                          <p:spTgt spid="53252"/>
                                        </p:tgtEl>
                                      </p:cBhvr>
                                    </p:animEffect>
                                    <p:anim calcmode="lin" valueType="num">
                                      <p:cBhvr>
                                        <p:cTn id="8" dur="1000" fill="hold"/>
                                        <p:tgtEl>
                                          <p:spTgt spid="53252"/>
                                        </p:tgtEl>
                                        <p:attrNameLst>
                                          <p:attrName>ppt_x</p:attrName>
                                        </p:attrNameLst>
                                      </p:cBhvr>
                                      <p:tavLst>
                                        <p:tav tm="0">
                                          <p:val>
                                            <p:strVal val="#ppt_x"/>
                                          </p:val>
                                        </p:tav>
                                        <p:tav tm="100000">
                                          <p:val>
                                            <p:strVal val="#ppt_x"/>
                                          </p:val>
                                        </p:tav>
                                      </p:tavLst>
                                    </p:anim>
                                    <p:anim calcmode="lin" valueType="num">
                                      <p:cBhvr>
                                        <p:cTn id="9" dur="1000" fill="hold"/>
                                        <p:tgtEl>
                                          <p:spTgt spid="532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9"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981076"/>
            <a:ext cx="8637588" cy="4708525"/>
          </a:xfrm>
          <a:prstGeom prst="rect">
            <a:avLst/>
          </a:prstGeom>
          <a:noFill/>
          <a:extLst>
            <a:ext uri="{909E8E84-426E-40DD-AFC4-6F175D3DCCD1}">
              <a14:hiddenFill xmlns:a14="http://schemas.microsoft.com/office/drawing/2010/main">
                <a:solidFill>
                  <a:srgbClr val="FFFFFF"/>
                </a:solidFill>
              </a14:hiddenFill>
            </a:ext>
          </a:extLst>
        </p:spPr>
      </p:pic>
      <p:sp>
        <p:nvSpPr>
          <p:cNvPr id="9220" name="Rectangle 4"/>
          <p:cNvSpPr>
            <a:spLocks noChangeArrowheads="1"/>
          </p:cNvSpPr>
          <p:nvPr/>
        </p:nvSpPr>
        <p:spPr bwMode="auto">
          <a:xfrm>
            <a:off x="5087939" y="3068638"/>
            <a:ext cx="5184775" cy="2520950"/>
          </a:xfrm>
          <a:prstGeom prst="rect">
            <a:avLst/>
          </a:prstGeom>
          <a:noFill/>
          <a:ln w="762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221" name="Rectangle 5"/>
          <p:cNvSpPr>
            <a:spLocks noChangeArrowheads="1"/>
          </p:cNvSpPr>
          <p:nvPr/>
        </p:nvSpPr>
        <p:spPr bwMode="auto">
          <a:xfrm>
            <a:off x="4872039" y="981075"/>
            <a:ext cx="5545137" cy="19431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222" name="Rectangle 6"/>
          <p:cNvSpPr>
            <a:spLocks noChangeArrowheads="1"/>
          </p:cNvSpPr>
          <p:nvPr/>
        </p:nvSpPr>
        <p:spPr bwMode="auto">
          <a:xfrm>
            <a:off x="1774826" y="908051"/>
            <a:ext cx="3097213" cy="30257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223" name="Rectangle 7"/>
          <p:cNvSpPr>
            <a:spLocks noChangeArrowheads="1"/>
          </p:cNvSpPr>
          <p:nvPr/>
        </p:nvSpPr>
        <p:spPr bwMode="auto">
          <a:xfrm>
            <a:off x="1703388" y="3860801"/>
            <a:ext cx="576262" cy="22320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224" name="Rectangle 8"/>
          <p:cNvSpPr>
            <a:spLocks noChangeArrowheads="1"/>
          </p:cNvSpPr>
          <p:nvPr/>
        </p:nvSpPr>
        <p:spPr bwMode="auto">
          <a:xfrm>
            <a:off x="2351088" y="4076700"/>
            <a:ext cx="2449512" cy="1512888"/>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xit" presetSubtype="0" fill="hold" nodeType="clickEffect">
                                  <p:stCondLst>
                                    <p:cond delay="0"/>
                                  </p:stCondLst>
                                  <p:childTnLst>
                                    <p:animEffect transition="out" filter="wedge">
                                      <p:cBhvr>
                                        <p:cTn id="6" dur="2000"/>
                                        <p:tgtEl>
                                          <p:spTgt spid="9221"/>
                                        </p:tgtEl>
                                      </p:cBhvr>
                                    </p:animEffect>
                                    <p:set>
                                      <p:cBhvr>
                                        <p:cTn id="7" dur="1" fill="hold">
                                          <p:stCondLst>
                                            <p:cond delay="1999"/>
                                          </p:stCondLst>
                                        </p:cTn>
                                        <p:tgtEl>
                                          <p:spTgt spid="9221"/>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9220"/>
                                        </p:tgtEl>
                                        <p:attrNameLst>
                                          <p:attrName>style.visibility</p:attrName>
                                        </p:attrNameLst>
                                      </p:cBhvr>
                                      <p:to>
                                        <p:strVal val="visible"/>
                                      </p:to>
                                    </p:set>
                                    <p:animEffect transition="in" filter="wedge">
                                      <p:cBhvr>
                                        <p:cTn id="12" dur="2000"/>
                                        <p:tgtEl>
                                          <p:spTgt spid="92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9224"/>
                                        </p:tgtEl>
                                        <p:attrNameLst>
                                          <p:attrName>style.visibility</p:attrName>
                                        </p:attrNameLst>
                                      </p:cBhvr>
                                      <p:to>
                                        <p:strVal val="visible"/>
                                      </p:to>
                                    </p:set>
                                    <p:animEffect transition="in" filter="wedge">
                                      <p:cBhvr>
                                        <p:cTn id="17" dur="20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5"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6" y="104775"/>
            <a:ext cx="6048375" cy="2387600"/>
          </a:xfrm>
          <a:prstGeom prst="rect">
            <a:avLst/>
          </a:prstGeom>
          <a:noFill/>
          <a:extLst>
            <a:ext uri="{909E8E84-426E-40DD-AFC4-6F175D3DCCD1}">
              <a14:hiddenFill xmlns:a14="http://schemas.microsoft.com/office/drawing/2010/main">
                <a:solidFill>
                  <a:srgbClr val="FFFFFF"/>
                </a:solidFill>
              </a14:hiddenFill>
            </a:ext>
          </a:extLst>
        </p:spPr>
      </p:pic>
      <p:pic>
        <p:nvPicPr>
          <p:cNvPr id="54276" name="Picture 4" descr="- SINDONE LDC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00" y="2852739"/>
            <a:ext cx="5399088" cy="3436937"/>
          </a:xfrm>
          <a:prstGeom prst="rect">
            <a:avLst/>
          </a:prstGeom>
          <a:noFill/>
          <a:extLst>
            <a:ext uri="{909E8E84-426E-40DD-AFC4-6F175D3DCCD1}">
              <a14:hiddenFill xmlns:a14="http://schemas.microsoft.com/office/drawing/2010/main">
                <a:solidFill>
                  <a:srgbClr val="FFFFFF"/>
                </a:solidFill>
              </a14:hiddenFill>
            </a:ext>
          </a:extLst>
        </p:spPr>
      </p:pic>
      <p:pic>
        <p:nvPicPr>
          <p:cNvPr id="54277" name="Picture 5" descr="- SINDONE LDC 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6" y="2492375"/>
            <a:ext cx="3065463" cy="4318000"/>
          </a:xfrm>
          <a:prstGeom prst="rect">
            <a:avLst/>
          </a:prstGeom>
          <a:noFill/>
          <a:extLst>
            <a:ext uri="{909E8E84-426E-40DD-AFC4-6F175D3DCCD1}">
              <a14:hiddenFill xmlns:a14="http://schemas.microsoft.com/office/drawing/2010/main">
                <a:solidFill>
                  <a:srgbClr val="FFFFFF"/>
                </a:solidFill>
              </a14:hiddenFill>
            </a:ext>
          </a:extLst>
        </p:spPr>
      </p:pic>
      <p:sp>
        <p:nvSpPr>
          <p:cNvPr id="54278" name="Rectangle 6"/>
          <p:cNvSpPr>
            <a:spLocks noChangeArrowheads="1"/>
          </p:cNvSpPr>
          <p:nvPr/>
        </p:nvSpPr>
        <p:spPr bwMode="auto">
          <a:xfrm>
            <a:off x="4872038" y="0"/>
            <a:ext cx="4464050" cy="198913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4279" name="Rectangle 7"/>
          <p:cNvSpPr>
            <a:spLocks noChangeArrowheads="1"/>
          </p:cNvSpPr>
          <p:nvPr/>
        </p:nvSpPr>
        <p:spPr bwMode="auto">
          <a:xfrm>
            <a:off x="4872039" y="692151"/>
            <a:ext cx="1152525" cy="18002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54275"/>
                                        </p:tgtEl>
                                        <p:attrNameLst>
                                          <p:attrName>style.visibility</p:attrName>
                                        </p:attrNameLst>
                                      </p:cBhvr>
                                      <p:to>
                                        <p:strVal val="visible"/>
                                      </p:to>
                                    </p:set>
                                    <p:animEffect transition="in" filter="wedge">
                                      <p:cBhvr>
                                        <p:cTn id="7" dur="2000"/>
                                        <p:tgtEl>
                                          <p:spTgt spid="54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54277"/>
                                        </p:tgtEl>
                                        <p:attrNameLst>
                                          <p:attrName>style.visibility</p:attrName>
                                        </p:attrNameLst>
                                      </p:cBhvr>
                                      <p:to>
                                        <p:strVal val="visible"/>
                                      </p:to>
                                    </p:set>
                                    <p:animEffect transition="in" filter="fade">
                                      <p:cBhvr>
                                        <p:cTn id="12" dur="1000"/>
                                        <p:tgtEl>
                                          <p:spTgt spid="54277"/>
                                        </p:tgtEl>
                                      </p:cBhvr>
                                    </p:animEffect>
                                    <p:anim calcmode="lin" valueType="num">
                                      <p:cBhvr>
                                        <p:cTn id="13" dur="1000" fill="hold"/>
                                        <p:tgtEl>
                                          <p:spTgt spid="54277"/>
                                        </p:tgtEl>
                                        <p:attrNameLst>
                                          <p:attrName>ppt_x</p:attrName>
                                        </p:attrNameLst>
                                      </p:cBhvr>
                                      <p:tavLst>
                                        <p:tav tm="0">
                                          <p:val>
                                            <p:strVal val="#ppt_x"/>
                                          </p:val>
                                        </p:tav>
                                        <p:tav tm="100000">
                                          <p:val>
                                            <p:strVal val="#ppt_x"/>
                                          </p:val>
                                        </p:tav>
                                      </p:tavLst>
                                    </p:anim>
                                    <p:anim calcmode="lin" valueType="num">
                                      <p:cBhvr>
                                        <p:cTn id="14" dur="1000" fill="hold"/>
                                        <p:tgtEl>
                                          <p:spTgt spid="54277"/>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54276"/>
                                        </p:tgtEl>
                                        <p:attrNameLst>
                                          <p:attrName>style.visibility</p:attrName>
                                        </p:attrNameLst>
                                      </p:cBhvr>
                                      <p:to>
                                        <p:strVal val="visible"/>
                                      </p:to>
                                    </p:set>
                                    <p:animEffect transition="in" filter="fade">
                                      <p:cBhvr>
                                        <p:cTn id="19" dur="1000"/>
                                        <p:tgtEl>
                                          <p:spTgt spid="54276"/>
                                        </p:tgtEl>
                                      </p:cBhvr>
                                    </p:animEffect>
                                    <p:anim calcmode="lin" valueType="num">
                                      <p:cBhvr>
                                        <p:cTn id="20" dur="1000" fill="hold"/>
                                        <p:tgtEl>
                                          <p:spTgt spid="54276"/>
                                        </p:tgtEl>
                                        <p:attrNameLst>
                                          <p:attrName>ppt_x</p:attrName>
                                        </p:attrNameLst>
                                      </p:cBhvr>
                                      <p:tavLst>
                                        <p:tav tm="0">
                                          <p:val>
                                            <p:strVal val="#ppt_x"/>
                                          </p:val>
                                        </p:tav>
                                        <p:tav tm="100000">
                                          <p:val>
                                            <p:strVal val="#ppt_x"/>
                                          </p:val>
                                        </p:tav>
                                      </p:tavLst>
                                    </p:anim>
                                    <p:anim calcmode="lin" valueType="num">
                                      <p:cBhvr>
                                        <p:cTn id="21" dur="1000" fill="hold"/>
                                        <p:tgtEl>
                                          <p:spTgt spid="542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9" name="Picture 3" descr="Sind 1706 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1" y="549276"/>
            <a:ext cx="3095625" cy="5915025"/>
          </a:xfrm>
          <a:prstGeom prst="rect">
            <a:avLst/>
          </a:prstGeom>
          <a:noFill/>
          <a:extLst>
            <a:ext uri="{909E8E84-426E-40DD-AFC4-6F175D3DCCD1}">
              <a14:hiddenFill xmlns:a14="http://schemas.microsoft.com/office/drawing/2010/main">
                <a:solidFill>
                  <a:srgbClr val="FFFFFF"/>
                </a:solidFill>
              </a14:hiddenFill>
            </a:ext>
          </a:extLst>
        </p:spPr>
      </p:pic>
      <p:pic>
        <p:nvPicPr>
          <p:cNvPr id="55300" name="Picture 4" descr="Sind 1706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801" y="2781301"/>
            <a:ext cx="3095625" cy="2219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fade">
                                      <p:cBhvr>
                                        <p:cTn id="7" dur="1000"/>
                                        <p:tgtEl>
                                          <p:spTgt spid="55300"/>
                                        </p:tgtEl>
                                      </p:cBhvr>
                                    </p:animEffect>
                                    <p:anim calcmode="lin" valueType="num">
                                      <p:cBhvr>
                                        <p:cTn id="8" dur="1000" fill="hold"/>
                                        <p:tgtEl>
                                          <p:spTgt spid="55300"/>
                                        </p:tgtEl>
                                        <p:attrNameLst>
                                          <p:attrName>ppt_x</p:attrName>
                                        </p:attrNameLst>
                                      </p:cBhvr>
                                      <p:tavLst>
                                        <p:tav tm="0">
                                          <p:val>
                                            <p:strVal val="#ppt_x"/>
                                          </p:val>
                                        </p:tav>
                                        <p:tav tm="100000">
                                          <p:val>
                                            <p:strVal val="#ppt_x"/>
                                          </p:val>
                                        </p:tav>
                                      </p:tavLst>
                                    </p:anim>
                                    <p:anim calcmode="lin" valueType="num">
                                      <p:cBhvr>
                                        <p:cTn id="9" dur="1000" fill="hold"/>
                                        <p:tgtEl>
                                          <p:spTgt spid="553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6323" name="Picture 3" descr="Sind 17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6138" y="260351"/>
            <a:ext cx="3238500" cy="64500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7347" name="Picture 3" descr="Sind 179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188913"/>
            <a:ext cx="3238500" cy="6564312"/>
          </a:xfrm>
          <a:prstGeom prst="rect">
            <a:avLst/>
          </a:prstGeom>
          <a:noFill/>
          <a:extLst>
            <a:ext uri="{909E8E84-426E-40DD-AFC4-6F175D3DCCD1}">
              <a14:hiddenFill xmlns:a14="http://schemas.microsoft.com/office/drawing/2010/main">
                <a:solidFill>
                  <a:srgbClr val="FFFFFF"/>
                </a:solidFill>
              </a14:hiddenFill>
            </a:ext>
          </a:extLst>
        </p:spPr>
      </p:pic>
      <p:pic>
        <p:nvPicPr>
          <p:cNvPr id="57348" name="Picture 4" descr="Sind 18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463" y="2420939"/>
            <a:ext cx="3238500" cy="26114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7348"/>
                                        </p:tgtEl>
                                        <p:attrNameLst>
                                          <p:attrName>style.visibility</p:attrName>
                                        </p:attrNameLst>
                                      </p:cBhvr>
                                      <p:to>
                                        <p:strVal val="visible"/>
                                      </p:to>
                                    </p:set>
                                    <p:animEffect transition="in" filter="wedge">
                                      <p:cBhvr>
                                        <p:cTn id="7" dur="2000"/>
                                        <p:tgtEl>
                                          <p:spTgt spid="57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1" name="Picture 3" descr="Sind 1939-198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109664"/>
            <a:ext cx="3200400" cy="4638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5"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1" y="115889"/>
            <a:ext cx="8964613" cy="6478587"/>
          </a:xfrm>
          <a:prstGeom prst="rect">
            <a:avLst/>
          </a:prstGeom>
          <a:noFill/>
          <a:extLst>
            <a:ext uri="{909E8E84-426E-40DD-AFC4-6F175D3DCCD1}">
              <a14:hiddenFill xmlns:a14="http://schemas.microsoft.com/office/drawing/2010/main">
                <a:solidFill>
                  <a:srgbClr val="FFFFFF"/>
                </a:solidFill>
              </a14:hiddenFill>
            </a:ext>
          </a:extLst>
        </p:spPr>
      </p:pic>
      <p:sp>
        <p:nvSpPr>
          <p:cNvPr id="59396" name="Rectangle 4"/>
          <p:cNvSpPr>
            <a:spLocks noChangeArrowheads="1"/>
          </p:cNvSpPr>
          <p:nvPr/>
        </p:nvSpPr>
        <p:spPr bwMode="auto">
          <a:xfrm>
            <a:off x="6600826" y="4437064"/>
            <a:ext cx="4067175" cy="22320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59395"/>
                                        </p:tgtEl>
                                        <p:attrNameLst>
                                          <p:attrName>style.visibility</p:attrName>
                                        </p:attrNameLst>
                                      </p:cBhvr>
                                      <p:to>
                                        <p:strVal val="visible"/>
                                      </p:to>
                                    </p:set>
                                    <p:animEffect transition="in" filter="wedge">
                                      <p:cBhvr>
                                        <p:cTn id="7" dur="2000"/>
                                        <p:tgtEl>
                                          <p:spTgt spid="59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0419"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413" y="0"/>
            <a:ext cx="5757862" cy="6870700"/>
          </a:xfrm>
          <a:prstGeom prst="rect">
            <a:avLst/>
          </a:prstGeom>
          <a:noFill/>
          <a:extLst>
            <a:ext uri="{909E8E84-426E-40DD-AFC4-6F175D3DCCD1}">
              <a14:hiddenFill xmlns:a14="http://schemas.microsoft.com/office/drawing/2010/main">
                <a:solidFill>
                  <a:srgbClr val="FFFFFF"/>
                </a:solidFill>
              </a14:hiddenFill>
            </a:ext>
          </a:extLst>
        </p:spPr>
      </p:pic>
      <p:pic>
        <p:nvPicPr>
          <p:cNvPr id="60420" name="Picture 4" descr="- SINDONE LDC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888" y="0"/>
            <a:ext cx="4210050" cy="6916738"/>
          </a:xfrm>
          <a:prstGeom prst="rect">
            <a:avLst/>
          </a:prstGeom>
          <a:noFill/>
          <a:extLst>
            <a:ext uri="{909E8E84-426E-40DD-AFC4-6F175D3DCCD1}">
              <a14:hiddenFill xmlns:a14="http://schemas.microsoft.com/office/drawing/2010/main">
                <a:solidFill>
                  <a:srgbClr val="FFFFFF"/>
                </a:solidFill>
              </a14:hiddenFill>
            </a:ext>
          </a:extLst>
        </p:spPr>
      </p:pic>
      <p:sp>
        <p:nvSpPr>
          <p:cNvPr id="60421" name="Rectangle 5"/>
          <p:cNvSpPr>
            <a:spLocks noChangeArrowheads="1"/>
          </p:cNvSpPr>
          <p:nvPr/>
        </p:nvSpPr>
        <p:spPr bwMode="auto">
          <a:xfrm>
            <a:off x="6888163" y="0"/>
            <a:ext cx="2952750" cy="6921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60419"/>
                                        </p:tgtEl>
                                        <p:attrNameLst>
                                          <p:attrName>style.visibility</p:attrName>
                                        </p:attrNameLst>
                                      </p:cBhvr>
                                      <p:to>
                                        <p:strVal val="visible"/>
                                      </p:to>
                                    </p:set>
                                    <p:animEffect transition="in" filter="wedge">
                                      <p:cBhvr>
                                        <p:cTn id="7" dur="20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43" name="Picture 3" descr="Sind 1997 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1" y="549276"/>
            <a:ext cx="3228975" cy="5915025"/>
          </a:xfrm>
          <a:prstGeom prst="rect">
            <a:avLst/>
          </a:prstGeom>
          <a:noFill/>
          <a:extLst>
            <a:ext uri="{909E8E84-426E-40DD-AFC4-6F175D3DCCD1}">
              <a14:hiddenFill xmlns:a14="http://schemas.microsoft.com/office/drawing/2010/main">
                <a:solidFill>
                  <a:srgbClr val="FFFFFF"/>
                </a:solidFill>
              </a14:hiddenFill>
            </a:ext>
          </a:extLst>
        </p:spPr>
      </p:pic>
      <p:pic>
        <p:nvPicPr>
          <p:cNvPr id="61444" name="Picture 4" descr="Sind 1997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800" y="2781301"/>
            <a:ext cx="3314700" cy="1914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fade">
                                      <p:cBhvr>
                                        <p:cTn id="7" dur="1000"/>
                                        <p:tgtEl>
                                          <p:spTgt spid="61444"/>
                                        </p:tgtEl>
                                      </p:cBhvr>
                                    </p:animEffect>
                                    <p:anim calcmode="lin" valueType="num">
                                      <p:cBhvr>
                                        <p:cTn id="8" dur="1000" fill="hold"/>
                                        <p:tgtEl>
                                          <p:spTgt spid="61444"/>
                                        </p:tgtEl>
                                        <p:attrNameLst>
                                          <p:attrName>ppt_x</p:attrName>
                                        </p:attrNameLst>
                                      </p:cBhvr>
                                      <p:tavLst>
                                        <p:tav tm="0">
                                          <p:val>
                                            <p:strVal val="#ppt_x"/>
                                          </p:val>
                                        </p:tav>
                                        <p:tav tm="100000">
                                          <p:val>
                                            <p:strVal val="#ppt_x"/>
                                          </p:val>
                                        </p:tav>
                                      </p:tavLst>
                                    </p:anim>
                                    <p:anim calcmode="lin" valueType="num">
                                      <p:cBhvr>
                                        <p:cTn id="9" dur="1000" fill="hold"/>
                                        <p:tgtEl>
                                          <p:spTgt spid="614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2467"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875" y="188914"/>
            <a:ext cx="4370388" cy="1366837"/>
          </a:xfrm>
          <a:prstGeom prst="rect">
            <a:avLst/>
          </a:prstGeom>
          <a:noFill/>
          <a:extLst>
            <a:ext uri="{909E8E84-426E-40DD-AFC4-6F175D3DCCD1}">
              <a14:hiddenFill xmlns:a14="http://schemas.microsoft.com/office/drawing/2010/main">
                <a:solidFill>
                  <a:srgbClr val="FFFFFF"/>
                </a:solidFill>
              </a14:hiddenFill>
            </a:ext>
          </a:extLst>
        </p:spPr>
      </p:pic>
      <p:pic>
        <p:nvPicPr>
          <p:cNvPr id="62468" name="Picture 4" descr="- SINDONE LDC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844675"/>
            <a:ext cx="4318000" cy="4381500"/>
          </a:xfrm>
          <a:prstGeom prst="rect">
            <a:avLst/>
          </a:prstGeom>
          <a:noFill/>
          <a:extLst>
            <a:ext uri="{909E8E84-426E-40DD-AFC4-6F175D3DCCD1}">
              <a14:hiddenFill xmlns:a14="http://schemas.microsoft.com/office/drawing/2010/main">
                <a:solidFill>
                  <a:srgbClr val="FFFFFF"/>
                </a:solidFill>
              </a14:hiddenFill>
            </a:ext>
          </a:extLst>
        </p:spPr>
      </p:pic>
      <p:pic>
        <p:nvPicPr>
          <p:cNvPr id="62469" name="Picture 5" descr="- SINDONE LDC 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7438" y="1628775"/>
            <a:ext cx="4318000" cy="5145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491" name="Picture 3" descr="- SINDONE LDC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1" y="188913"/>
            <a:ext cx="5445125" cy="6477000"/>
          </a:xfrm>
          <a:prstGeom prst="rect">
            <a:avLst/>
          </a:prstGeom>
          <a:noFill/>
          <a:extLst>
            <a:ext uri="{909E8E84-426E-40DD-AFC4-6F175D3DCCD1}">
              <a14:hiddenFill xmlns:a14="http://schemas.microsoft.com/office/drawing/2010/main">
                <a:solidFill>
                  <a:srgbClr val="FFFFFF"/>
                </a:solidFill>
              </a14:hiddenFill>
            </a:ext>
          </a:extLst>
        </p:spPr>
      </p:pic>
      <p:sp>
        <p:nvSpPr>
          <p:cNvPr id="63492" name="Rectangle 4"/>
          <p:cNvSpPr>
            <a:spLocks noChangeArrowheads="1"/>
          </p:cNvSpPr>
          <p:nvPr/>
        </p:nvSpPr>
        <p:spPr bwMode="auto">
          <a:xfrm>
            <a:off x="7967663" y="4652963"/>
            <a:ext cx="2089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ltLang="it-IT" b="1">
                <a:solidFill>
                  <a:schemeClr val="bg1"/>
                </a:solidFill>
              </a:rPr>
              <a:t>Giuseppe Enrie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3"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1094" y="1107000"/>
            <a:ext cx="9609812" cy="4644000"/>
          </a:xfrm>
          <a:prstGeom prst="rect">
            <a:avLst/>
          </a:prstGeom>
          <a:noFill/>
          <a:extLst>
            <a:ext uri="{909E8E84-426E-40DD-AFC4-6F175D3DCCD1}">
              <a14:hiddenFill xmlns:a14="http://schemas.microsoft.com/office/drawing/2010/main">
                <a:solidFill>
                  <a:srgbClr val="FFFFFF"/>
                </a:solidFill>
              </a14:hiddenFill>
            </a:ext>
          </a:extLst>
        </p:spPr>
      </p:pic>
      <p:sp>
        <p:nvSpPr>
          <p:cNvPr id="10244" name="Rectangle 4"/>
          <p:cNvSpPr>
            <a:spLocks noChangeArrowheads="1"/>
          </p:cNvSpPr>
          <p:nvPr/>
        </p:nvSpPr>
        <p:spPr bwMode="auto">
          <a:xfrm>
            <a:off x="1291094" y="1107000"/>
            <a:ext cx="9609812" cy="4644000"/>
          </a:xfrm>
          <a:prstGeom prst="rect">
            <a:avLst/>
          </a:prstGeom>
          <a:noFill/>
          <a:ln w="571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wedge">
                                      <p:cBhvr>
                                        <p:cTn id="7" dur="2000"/>
                                        <p:tgtEl>
                                          <p:spTgt spid="10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10243"/>
                                        </p:tgtEl>
                                        <p:attrNameLst>
                                          <p:attrName>style.visibility</p:attrName>
                                        </p:attrNameLst>
                                      </p:cBhvr>
                                      <p:to>
                                        <p:strVal val="visible"/>
                                      </p:to>
                                    </p:set>
                                    <p:animEffect transition="in" filter="wedge">
                                      <p:cBhvr>
                                        <p:cTn id="12" dur="20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9"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4701" y="692150"/>
            <a:ext cx="3598863" cy="5354638"/>
          </a:xfrm>
          <a:prstGeom prst="rect">
            <a:avLst/>
          </a:prstGeom>
          <a:noFill/>
          <a:extLst>
            <a:ext uri="{909E8E84-426E-40DD-AFC4-6F175D3DCCD1}">
              <a14:hiddenFill xmlns:a14="http://schemas.microsoft.com/office/drawing/2010/main">
                <a:solidFill>
                  <a:srgbClr val="FFFFFF"/>
                </a:solidFill>
              </a14:hiddenFill>
            </a:ext>
          </a:extLst>
        </p:spPr>
      </p:pic>
      <p:pic>
        <p:nvPicPr>
          <p:cNvPr id="65540" name="Picture 4" descr="- SINDONE LDC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338" y="476250"/>
            <a:ext cx="4318000" cy="58372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5540"/>
                                        </p:tgtEl>
                                        <p:attrNameLst>
                                          <p:attrName>style.visibility</p:attrName>
                                        </p:attrNameLst>
                                      </p:cBhvr>
                                      <p:to>
                                        <p:strVal val="visible"/>
                                      </p:to>
                                    </p:set>
                                    <p:animEffect transition="in" filter="fade">
                                      <p:cBhvr>
                                        <p:cTn id="7" dur="2000"/>
                                        <p:tgtEl>
                                          <p:spTgt spid="65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6563"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115888"/>
            <a:ext cx="4318000" cy="3243262"/>
          </a:xfrm>
          <a:prstGeom prst="rect">
            <a:avLst/>
          </a:prstGeom>
          <a:noFill/>
          <a:extLst>
            <a:ext uri="{909E8E84-426E-40DD-AFC4-6F175D3DCCD1}">
              <a14:hiddenFill xmlns:a14="http://schemas.microsoft.com/office/drawing/2010/main">
                <a:solidFill>
                  <a:srgbClr val="FFFFFF"/>
                </a:solidFill>
              </a14:hiddenFill>
            </a:ext>
          </a:extLst>
        </p:spPr>
      </p:pic>
      <p:pic>
        <p:nvPicPr>
          <p:cNvPr id="66564" name="Picture 4" descr="- SINDONE LDC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4" y="3357564"/>
            <a:ext cx="7197725" cy="3343275"/>
          </a:xfrm>
          <a:prstGeom prst="rect">
            <a:avLst/>
          </a:prstGeom>
          <a:noFill/>
          <a:extLst>
            <a:ext uri="{909E8E84-426E-40DD-AFC4-6F175D3DCCD1}">
              <a14:hiddenFill xmlns:a14="http://schemas.microsoft.com/office/drawing/2010/main">
                <a:solidFill>
                  <a:srgbClr val="FFFFFF"/>
                </a:solidFill>
              </a14:hiddenFill>
            </a:ext>
          </a:extLst>
        </p:spPr>
      </p:pic>
      <p:sp>
        <p:nvSpPr>
          <p:cNvPr id="66565" name="Rectangle 5"/>
          <p:cNvSpPr>
            <a:spLocks noChangeArrowheads="1"/>
          </p:cNvSpPr>
          <p:nvPr/>
        </p:nvSpPr>
        <p:spPr bwMode="auto">
          <a:xfrm>
            <a:off x="1992314" y="5013326"/>
            <a:ext cx="3095625" cy="18446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6566" name="Rectangle 6"/>
          <p:cNvSpPr>
            <a:spLocks noChangeArrowheads="1"/>
          </p:cNvSpPr>
          <p:nvPr/>
        </p:nvSpPr>
        <p:spPr bwMode="auto">
          <a:xfrm>
            <a:off x="5087938" y="3860800"/>
            <a:ext cx="4392612" cy="2997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6567" name="Rectangle 7"/>
          <p:cNvSpPr>
            <a:spLocks noChangeArrowheads="1"/>
          </p:cNvSpPr>
          <p:nvPr/>
        </p:nvSpPr>
        <p:spPr bwMode="auto">
          <a:xfrm>
            <a:off x="4367214" y="3068639"/>
            <a:ext cx="2016125" cy="2889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6568" name="Rectangle 8"/>
          <p:cNvSpPr>
            <a:spLocks noChangeArrowheads="1"/>
          </p:cNvSpPr>
          <p:nvPr/>
        </p:nvSpPr>
        <p:spPr bwMode="auto">
          <a:xfrm>
            <a:off x="4367214" y="2924175"/>
            <a:ext cx="1081087" cy="2174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6569" name="Rectangle 9"/>
          <p:cNvSpPr>
            <a:spLocks noChangeArrowheads="1"/>
          </p:cNvSpPr>
          <p:nvPr/>
        </p:nvSpPr>
        <p:spPr bwMode="auto">
          <a:xfrm>
            <a:off x="4224338" y="620713"/>
            <a:ext cx="215900" cy="27368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6570" name="Rectangle 10"/>
          <p:cNvSpPr>
            <a:spLocks noChangeArrowheads="1"/>
          </p:cNvSpPr>
          <p:nvPr/>
        </p:nvSpPr>
        <p:spPr bwMode="auto">
          <a:xfrm>
            <a:off x="2711450" y="333375"/>
            <a:ext cx="3671888" cy="28733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6571" name="Rectangle 11"/>
          <p:cNvSpPr>
            <a:spLocks noChangeArrowheads="1"/>
          </p:cNvSpPr>
          <p:nvPr/>
        </p:nvSpPr>
        <p:spPr bwMode="auto">
          <a:xfrm>
            <a:off x="6383338" y="549275"/>
            <a:ext cx="144462" cy="25923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6572" name="Rectangle 12"/>
          <p:cNvSpPr>
            <a:spLocks noChangeArrowheads="1"/>
          </p:cNvSpPr>
          <p:nvPr/>
        </p:nvSpPr>
        <p:spPr bwMode="auto">
          <a:xfrm>
            <a:off x="1919288" y="1125539"/>
            <a:ext cx="431800" cy="223202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6573" name="Rectangle 13"/>
          <p:cNvSpPr>
            <a:spLocks noChangeArrowheads="1"/>
          </p:cNvSpPr>
          <p:nvPr/>
        </p:nvSpPr>
        <p:spPr bwMode="auto">
          <a:xfrm>
            <a:off x="5087938" y="3357564"/>
            <a:ext cx="4464050" cy="50323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6564"/>
                                        </p:tgtEl>
                                        <p:attrNameLst>
                                          <p:attrName>style.visibility</p:attrName>
                                        </p:attrNameLst>
                                      </p:cBhvr>
                                      <p:to>
                                        <p:strVal val="visible"/>
                                      </p:to>
                                    </p:set>
                                    <p:animEffect transition="in" filter="fade">
                                      <p:cBhvr>
                                        <p:cTn id="7" dur="2000"/>
                                        <p:tgtEl>
                                          <p:spTgt spid="665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2000"/>
                                        <p:tgtEl>
                                          <p:spTgt spid="66566"/>
                                        </p:tgtEl>
                                      </p:cBhvr>
                                    </p:animEffect>
                                    <p:set>
                                      <p:cBhvr>
                                        <p:cTn id="12" dur="1" fill="hold">
                                          <p:stCondLst>
                                            <p:cond delay="1999"/>
                                          </p:stCondLst>
                                        </p:cTn>
                                        <p:tgtEl>
                                          <p:spTgt spid="6656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2000"/>
                                        <p:tgtEl>
                                          <p:spTgt spid="66565"/>
                                        </p:tgtEl>
                                      </p:cBhvr>
                                    </p:animEffect>
                                    <p:set>
                                      <p:cBhvr>
                                        <p:cTn id="17" dur="1" fill="hold">
                                          <p:stCondLst>
                                            <p:cond delay="1999"/>
                                          </p:stCondLst>
                                        </p:cTn>
                                        <p:tgtEl>
                                          <p:spTgt spid="665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587" name="Picture 3" descr="Sindone op x giovani 11 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4589" y="1709739"/>
            <a:ext cx="7362825" cy="3438525"/>
          </a:xfrm>
          <a:prstGeom prst="rect">
            <a:avLst/>
          </a:prstGeom>
          <a:noFill/>
          <a:extLst>
            <a:ext uri="{909E8E84-426E-40DD-AFC4-6F175D3DCCD1}">
              <a14:hiddenFill xmlns:a14="http://schemas.microsoft.com/office/drawing/2010/main">
                <a:solidFill>
                  <a:srgbClr val="FFFFFF"/>
                </a:solidFill>
              </a14:hiddenFill>
            </a:ext>
          </a:extLst>
        </p:spPr>
      </p:pic>
      <p:sp>
        <p:nvSpPr>
          <p:cNvPr id="67588" name="Rectangle 4"/>
          <p:cNvSpPr>
            <a:spLocks noChangeArrowheads="1"/>
          </p:cNvSpPr>
          <p:nvPr/>
        </p:nvSpPr>
        <p:spPr bwMode="auto">
          <a:xfrm>
            <a:off x="4295775" y="1557338"/>
            <a:ext cx="287338" cy="38163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67589" name="Rectangle 5"/>
          <p:cNvSpPr>
            <a:spLocks noChangeArrowheads="1"/>
          </p:cNvSpPr>
          <p:nvPr/>
        </p:nvSpPr>
        <p:spPr bwMode="auto">
          <a:xfrm>
            <a:off x="4511676" y="4941889"/>
            <a:ext cx="5400675" cy="28733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8611" name="Picture 3" descr="Sindone op x giovani 11 a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1" y="188913"/>
            <a:ext cx="5618163" cy="647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9635"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3" y="836614"/>
            <a:ext cx="6805612" cy="5038725"/>
          </a:xfrm>
          <a:prstGeom prst="rect">
            <a:avLst/>
          </a:prstGeom>
          <a:noFill/>
          <a:extLst>
            <a:ext uri="{909E8E84-426E-40DD-AFC4-6F175D3DCCD1}">
              <a14:hiddenFill xmlns:a14="http://schemas.microsoft.com/office/drawing/2010/main">
                <a:solidFill>
                  <a:srgbClr val="FFFFFF"/>
                </a:solidFill>
              </a14:hiddenFill>
            </a:ext>
          </a:extLst>
        </p:spPr>
      </p:pic>
      <p:pic>
        <p:nvPicPr>
          <p:cNvPr id="69636" name="Picture 4" descr="- SINDONE LDC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3" y="836614"/>
            <a:ext cx="7916862" cy="51958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fade">
                                      <p:cBhvr>
                                        <p:cTn id="7" dur="2000"/>
                                        <p:tgtEl>
                                          <p:spTgt spid="69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0659"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1" y="692150"/>
            <a:ext cx="7197725" cy="5100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683"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836613"/>
            <a:ext cx="8637588" cy="4806950"/>
          </a:xfrm>
          <a:prstGeom prst="rect">
            <a:avLst/>
          </a:prstGeom>
          <a:noFill/>
          <a:extLst>
            <a:ext uri="{909E8E84-426E-40DD-AFC4-6F175D3DCCD1}">
              <a14:hiddenFill xmlns:a14="http://schemas.microsoft.com/office/drawing/2010/main">
                <a:solidFill>
                  <a:srgbClr val="FFFFFF"/>
                </a:solidFill>
              </a14:hiddenFill>
            </a:ext>
          </a:extLst>
        </p:spPr>
      </p:pic>
      <p:sp>
        <p:nvSpPr>
          <p:cNvPr id="71684" name="Rectangle 4"/>
          <p:cNvSpPr>
            <a:spLocks noChangeArrowheads="1"/>
          </p:cNvSpPr>
          <p:nvPr/>
        </p:nvSpPr>
        <p:spPr bwMode="auto">
          <a:xfrm>
            <a:off x="5519739" y="765175"/>
            <a:ext cx="4897437" cy="431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1685" name="Rectangle 5"/>
          <p:cNvSpPr>
            <a:spLocks noChangeArrowheads="1"/>
          </p:cNvSpPr>
          <p:nvPr/>
        </p:nvSpPr>
        <p:spPr bwMode="auto">
          <a:xfrm>
            <a:off x="1703388" y="620713"/>
            <a:ext cx="215900" cy="547211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1686" name="Rectangle 6"/>
          <p:cNvSpPr>
            <a:spLocks noChangeArrowheads="1"/>
          </p:cNvSpPr>
          <p:nvPr/>
        </p:nvSpPr>
        <p:spPr bwMode="auto">
          <a:xfrm>
            <a:off x="1847850" y="5516563"/>
            <a:ext cx="3600450" cy="431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1687" name="Rectangle 7"/>
          <p:cNvSpPr>
            <a:spLocks noChangeArrowheads="1"/>
          </p:cNvSpPr>
          <p:nvPr/>
        </p:nvSpPr>
        <p:spPr bwMode="auto">
          <a:xfrm>
            <a:off x="5303838" y="692150"/>
            <a:ext cx="215900" cy="50419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1688" name="Rectangle 8"/>
          <p:cNvSpPr>
            <a:spLocks noChangeArrowheads="1"/>
          </p:cNvSpPr>
          <p:nvPr/>
        </p:nvSpPr>
        <p:spPr bwMode="auto">
          <a:xfrm>
            <a:off x="5519739" y="4797425"/>
            <a:ext cx="4968875" cy="28733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1689" name="Rectangle 9"/>
          <p:cNvSpPr>
            <a:spLocks noChangeArrowheads="1"/>
          </p:cNvSpPr>
          <p:nvPr/>
        </p:nvSpPr>
        <p:spPr bwMode="auto">
          <a:xfrm>
            <a:off x="5448300" y="908051"/>
            <a:ext cx="215900" cy="38893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2707"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076" y="188914"/>
            <a:ext cx="5294313" cy="6480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3731"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538" y="188914"/>
            <a:ext cx="5319712" cy="64785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4755" name="Picture 3" descr="- SINDONE LDC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4" y="190500"/>
            <a:ext cx="7445375" cy="6478588"/>
          </a:xfrm>
          <a:prstGeom prst="rect">
            <a:avLst/>
          </a:prstGeom>
          <a:noFill/>
          <a:extLst>
            <a:ext uri="{909E8E84-426E-40DD-AFC4-6F175D3DCCD1}">
              <a14:hiddenFill xmlns:a14="http://schemas.microsoft.com/office/drawing/2010/main">
                <a:solidFill>
                  <a:srgbClr val="FFFFFF"/>
                </a:solidFill>
              </a14:hiddenFill>
            </a:ext>
          </a:extLst>
        </p:spPr>
      </p:pic>
      <p:sp>
        <p:nvSpPr>
          <p:cNvPr id="74756" name="Rectangle 4"/>
          <p:cNvSpPr>
            <a:spLocks noChangeArrowheads="1"/>
          </p:cNvSpPr>
          <p:nvPr/>
        </p:nvSpPr>
        <p:spPr bwMode="auto">
          <a:xfrm>
            <a:off x="2855914" y="981076"/>
            <a:ext cx="3455987" cy="22320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757" name="Rectangle 5"/>
          <p:cNvSpPr>
            <a:spLocks noChangeArrowheads="1"/>
          </p:cNvSpPr>
          <p:nvPr/>
        </p:nvSpPr>
        <p:spPr bwMode="auto">
          <a:xfrm>
            <a:off x="6311900" y="981076"/>
            <a:ext cx="3455988" cy="22320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4758" name="Rectangle 6"/>
          <p:cNvSpPr>
            <a:spLocks noChangeArrowheads="1"/>
          </p:cNvSpPr>
          <p:nvPr/>
        </p:nvSpPr>
        <p:spPr bwMode="auto">
          <a:xfrm>
            <a:off x="8759825" y="1004888"/>
            <a:ext cx="63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it-IT" altLang="it-IT" sz="1600" b="1"/>
              <a:t>1997</a:t>
            </a:r>
          </a:p>
        </p:txBody>
      </p:sp>
      <p:sp>
        <p:nvSpPr>
          <p:cNvPr id="74759" name="Rectangle 7"/>
          <p:cNvSpPr>
            <a:spLocks noChangeArrowheads="1"/>
          </p:cNvSpPr>
          <p:nvPr/>
        </p:nvSpPr>
        <p:spPr bwMode="auto">
          <a:xfrm>
            <a:off x="2797175" y="644525"/>
            <a:ext cx="63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pPr>
            <a:r>
              <a:rPr lang="it-IT" altLang="it-IT" sz="1600" b="1"/>
              <a:t>1993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wedge">
                                      <p:cBhvr>
                                        <p:cTn id="7" dur="2000"/>
                                        <p:tgtEl>
                                          <p:spTgt spid="747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74757"/>
                                        </p:tgtEl>
                                        <p:attrNameLst>
                                          <p:attrName>style.visibility</p:attrName>
                                        </p:attrNameLst>
                                      </p:cBhvr>
                                      <p:to>
                                        <p:strVal val="visible"/>
                                      </p:to>
                                    </p:set>
                                    <p:animEffect transition="in" filter="wedge">
                                      <p:cBhvr>
                                        <p:cTn id="12" dur="2000"/>
                                        <p:tgtEl>
                                          <p:spTgt spid="74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7"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9" y="836614"/>
            <a:ext cx="7197725" cy="5102225"/>
          </a:xfrm>
          <a:prstGeom prst="rect">
            <a:avLst/>
          </a:prstGeom>
          <a:noFill/>
          <a:extLst>
            <a:ext uri="{909E8E84-426E-40DD-AFC4-6F175D3DCCD1}">
              <a14:hiddenFill xmlns:a14="http://schemas.microsoft.com/office/drawing/2010/main">
                <a:solidFill>
                  <a:srgbClr val="FFFFFF"/>
                </a:solidFill>
              </a14:hiddenFill>
            </a:ext>
          </a:extLst>
        </p:spPr>
      </p:pic>
      <p:sp>
        <p:nvSpPr>
          <p:cNvPr id="11268" name="Rectangle 4"/>
          <p:cNvSpPr>
            <a:spLocks noChangeArrowheads="1"/>
          </p:cNvSpPr>
          <p:nvPr/>
        </p:nvSpPr>
        <p:spPr bwMode="auto">
          <a:xfrm>
            <a:off x="2566988" y="836614"/>
            <a:ext cx="7200900" cy="5113337"/>
          </a:xfrm>
          <a:prstGeom prst="rect">
            <a:avLst/>
          </a:prstGeom>
          <a:noFill/>
          <a:ln w="762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wedge">
                                      <p:cBhvr>
                                        <p:cTn id="7" dur="2000"/>
                                        <p:tgtEl>
                                          <p:spTgt spid="112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fade">
                                      <p:cBhvr>
                                        <p:cTn id="12" dur="20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6803"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981076"/>
            <a:ext cx="7916862" cy="5140325"/>
          </a:xfrm>
          <a:prstGeom prst="rect">
            <a:avLst/>
          </a:prstGeom>
          <a:noFill/>
          <a:extLst>
            <a:ext uri="{909E8E84-426E-40DD-AFC4-6F175D3DCCD1}">
              <a14:hiddenFill xmlns:a14="http://schemas.microsoft.com/office/drawing/2010/main">
                <a:solidFill>
                  <a:srgbClr val="FFFFFF"/>
                </a:solidFill>
              </a14:hiddenFill>
            </a:ext>
          </a:extLst>
        </p:spPr>
      </p:pic>
      <p:sp>
        <p:nvSpPr>
          <p:cNvPr id="76804" name="Rectangle 4"/>
          <p:cNvSpPr>
            <a:spLocks noChangeArrowheads="1"/>
          </p:cNvSpPr>
          <p:nvPr/>
        </p:nvSpPr>
        <p:spPr bwMode="auto">
          <a:xfrm>
            <a:off x="2135189" y="981075"/>
            <a:ext cx="7921625" cy="5111750"/>
          </a:xfrm>
          <a:prstGeom prst="rect">
            <a:avLst/>
          </a:prstGeom>
          <a:noFill/>
          <a:ln w="7620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7"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414" y="188913"/>
            <a:ext cx="4714875" cy="647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851"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4" y="188913"/>
            <a:ext cx="7507287" cy="647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5"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188914"/>
            <a:ext cx="5035550" cy="6478587"/>
          </a:xfrm>
          <a:prstGeom prst="rect">
            <a:avLst/>
          </a:prstGeom>
          <a:noFill/>
          <a:extLst>
            <a:ext uri="{909E8E84-426E-40DD-AFC4-6F175D3DCCD1}">
              <a14:hiddenFill xmlns:a14="http://schemas.microsoft.com/office/drawing/2010/main">
                <a:solidFill>
                  <a:srgbClr val="FFFFFF"/>
                </a:solidFill>
              </a14:hiddenFill>
            </a:ext>
          </a:extLst>
        </p:spPr>
      </p:pic>
      <p:pic>
        <p:nvPicPr>
          <p:cNvPr id="79876" name="Picture 4" descr="- SINDONE LDC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0326" y="692151"/>
            <a:ext cx="2519363" cy="2582863"/>
          </a:xfrm>
          <a:prstGeom prst="rect">
            <a:avLst/>
          </a:prstGeom>
          <a:noFill/>
          <a:extLst>
            <a:ext uri="{909E8E84-426E-40DD-AFC4-6F175D3DCCD1}">
              <a14:hiddenFill xmlns:a14="http://schemas.microsoft.com/office/drawing/2010/main">
                <a:solidFill>
                  <a:srgbClr val="FFFFFF"/>
                </a:solidFill>
              </a14:hiddenFill>
            </a:ext>
          </a:extLst>
        </p:spPr>
      </p:pic>
      <p:sp>
        <p:nvSpPr>
          <p:cNvPr id="79877" name="Rectangle 5"/>
          <p:cNvSpPr>
            <a:spLocks noChangeArrowheads="1"/>
          </p:cNvSpPr>
          <p:nvPr/>
        </p:nvSpPr>
        <p:spPr bwMode="auto">
          <a:xfrm>
            <a:off x="7680326" y="692150"/>
            <a:ext cx="2519363" cy="2592388"/>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9878" name="Rectangle 6"/>
          <p:cNvSpPr>
            <a:spLocks noChangeArrowheads="1"/>
          </p:cNvSpPr>
          <p:nvPr/>
        </p:nvSpPr>
        <p:spPr bwMode="auto">
          <a:xfrm>
            <a:off x="3935413" y="188914"/>
            <a:ext cx="3097212" cy="6408737"/>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9879" name="Rectangle 7"/>
          <p:cNvSpPr>
            <a:spLocks noChangeArrowheads="1"/>
          </p:cNvSpPr>
          <p:nvPr/>
        </p:nvSpPr>
        <p:spPr bwMode="auto">
          <a:xfrm>
            <a:off x="1992313" y="0"/>
            <a:ext cx="1871662"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79877"/>
                                        </p:tgtEl>
                                        <p:attrNameLst>
                                          <p:attrName>style.visibility</p:attrName>
                                        </p:attrNameLst>
                                      </p:cBhvr>
                                      <p:to>
                                        <p:strVal val="visible"/>
                                      </p:to>
                                    </p:set>
                                    <p:animEffect transition="in" filter="wedge">
                                      <p:cBhvr>
                                        <p:cTn id="7" dur="2000"/>
                                        <p:tgtEl>
                                          <p:spTgt spid="798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9876"/>
                                        </p:tgtEl>
                                        <p:attrNameLst>
                                          <p:attrName>style.visibility</p:attrName>
                                        </p:attrNameLst>
                                      </p:cBhvr>
                                      <p:to>
                                        <p:strVal val="visible"/>
                                      </p:to>
                                    </p:set>
                                    <p:animEffect transition="in" filter="fade">
                                      <p:cBhvr>
                                        <p:cTn id="12" dur="2000"/>
                                        <p:tgtEl>
                                          <p:spTgt spid="798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79878"/>
                                        </p:tgtEl>
                                        <p:attrNameLst>
                                          <p:attrName>style.visibility</p:attrName>
                                        </p:attrNameLst>
                                      </p:cBhvr>
                                      <p:to>
                                        <p:strVal val="visible"/>
                                      </p:to>
                                    </p:set>
                                    <p:animEffect transition="in" filter="wedge">
                                      <p:cBhvr>
                                        <p:cTn id="17" dur="2000"/>
                                        <p:tgtEl>
                                          <p:spTgt spid="798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9875"/>
                                        </p:tgtEl>
                                        <p:attrNameLst>
                                          <p:attrName>style.visibility</p:attrName>
                                        </p:attrNameLst>
                                      </p:cBhvr>
                                      <p:to>
                                        <p:strVal val="visible"/>
                                      </p:to>
                                    </p:set>
                                    <p:animEffect transition="in" filter="fade">
                                      <p:cBhvr>
                                        <p:cTn id="22" dur="2000"/>
                                        <p:tgtEl>
                                          <p:spTgt spid="7987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xit" presetSubtype="0" fill="hold" nodeType="clickEffect">
                                  <p:stCondLst>
                                    <p:cond delay="0"/>
                                  </p:stCondLst>
                                  <p:childTnLst>
                                    <p:animEffect transition="out" filter="wedge">
                                      <p:cBhvr>
                                        <p:cTn id="26" dur="2000"/>
                                        <p:tgtEl>
                                          <p:spTgt spid="79879"/>
                                        </p:tgtEl>
                                      </p:cBhvr>
                                    </p:animEffect>
                                    <p:set>
                                      <p:cBhvr>
                                        <p:cTn id="27" dur="1" fill="hold">
                                          <p:stCondLst>
                                            <p:cond delay="1999"/>
                                          </p:stCondLst>
                                        </p:cTn>
                                        <p:tgtEl>
                                          <p:spTgt spid="798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899"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3613" y="188914"/>
            <a:ext cx="5232400" cy="64785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23"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539" y="188914"/>
            <a:ext cx="5722937" cy="6480175"/>
          </a:xfrm>
          <a:prstGeom prst="rect">
            <a:avLst/>
          </a:prstGeom>
          <a:solidFill>
            <a:schemeClr val="tx1"/>
          </a:solidFill>
        </p:spPr>
      </p:pic>
      <p:sp>
        <p:nvSpPr>
          <p:cNvPr id="81924" name="Rectangle 4"/>
          <p:cNvSpPr>
            <a:spLocks noChangeArrowheads="1"/>
          </p:cNvSpPr>
          <p:nvPr/>
        </p:nvSpPr>
        <p:spPr bwMode="auto">
          <a:xfrm>
            <a:off x="5735638" y="4941888"/>
            <a:ext cx="1873250" cy="1727200"/>
          </a:xfrm>
          <a:prstGeom prst="rect">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it-IT" altLang="it-IT"/>
          </a:p>
        </p:txBody>
      </p:sp>
      <p:sp>
        <p:nvSpPr>
          <p:cNvPr id="81925" name="Rectangle 5"/>
          <p:cNvSpPr>
            <a:spLocks noChangeArrowheads="1"/>
          </p:cNvSpPr>
          <p:nvPr/>
        </p:nvSpPr>
        <p:spPr bwMode="auto">
          <a:xfrm>
            <a:off x="7608888" y="3716338"/>
            <a:ext cx="2087562" cy="2449512"/>
          </a:xfrm>
          <a:prstGeom prst="rect">
            <a:avLst/>
          </a:prstGeom>
          <a:solidFill>
            <a:schemeClr val="tx1"/>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it-IT" altLang="it-IT"/>
          </a:p>
        </p:txBody>
      </p:sp>
      <p:sp>
        <p:nvSpPr>
          <p:cNvPr id="81926" name="Rectangle 6"/>
          <p:cNvSpPr>
            <a:spLocks noChangeArrowheads="1"/>
          </p:cNvSpPr>
          <p:nvPr/>
        </p:nvSpPr>
        <p:spPr bwMode="auto">
          <a:xfrm>
            <a:off x="5880101" y="3213100"/>
            <a:ext cx="3311525" cy="431800"/>
          </a:xfrm>
          <a:prstGeom prst="rect">
            <a:avLst/>
          </a:prstGeom>
          <a:noFill/>
          <a:ln w="57150">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1927" name="Rectangle 7"/>
          <p:cNvSpPr>
            <a:spLocks noChangeArrowheads="1"/>
          </p:cNvSpPr>
          <p:nvPr/>
        </p:nvSpPr>
        <p:spPr bwMode="auto">
          <a:xfrm>
            <a:off x="3792538" y="0"/>
            <a:ext cx="1943100" cy="685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1928" name="Rectangle 8"/>
          <p:cNvSpPr>
            <a:spLocks noChangeArrowheads="1"/>
          </p:cNvSpPr>
          <p:nvPr/>
        </p:nvSpPr>
        <p:spPr bwMode="auto">
          <a:xfrm>
            <a:off x="3503614" y="0"/>
            <a:ext cx="2232025"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1929" name="Rectangle 9"/>
          <p:cNvSpPr>
            <a:spLocks noChangeArrowheads="1"/>
          </p:cNvSpPr>
          <p:nvPr/>
        </p:nvSpPr>
        <p:spPr bwMode="auto">
          <a:xfrm>
            <a:off x="5735638" y="3716338"/>
            <a:ext cx="1873250" cy="12255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1930" name="Rectangle 10"/>
          <p:cNvSpPr>
            <a:spLocks noChangeArrowheads="1"/>
          </p:cNvSpPr>
          <p:nvPr/>
        </p:nvSpPr>
        <p:spPr bwMode="auto">
          <a:xfrm>
            <a:off x="5664200" y="0"/>
            <a:ext cx="3887788" cy="32131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1931" name="Rectangle 11"/>
          <p:cNvSpPr>
            <a:spLocks noChangeArrowheads="1"/>
          </p:cNvSpPr>
          <p:nvPr/>
        </p:nvSpPr>
        <p:spPr bwMode="auto">
          <a:xfrm>
            <a:off x="7608888" y="6092826"/>
            <a:ext cx="1943100" cy="576263"/>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81923"/>
                                        </p:tgtEl>
                                        <p:attrNameLst>
                                          <p:attrName>style.visibility</p:attrName>
                                        </p:attrNameLst>
                                      </p:cBhvr>
                                      <p:to>
                                        <p:strVal val="visible"/>
                                      </p:to>
                                    </p:set>
                                    <p:animEffect transition="in" filter="wedge">
                                      <p:cBhvr>
                                        <p:cTn id="7" dur="2000"/>
                                        <p:tgtEl>
                                          <p:spTgt spid="819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xit" presetSubtype="0" fill="hold" nodeType="clickEffect">
                                  <p:stCondLst>
                                    <p:cond delay="0"/>
                                  </p:stCondLst>
                                  <p:childTnLst>
                                    <p:animEffect transition="out" filter="wedge">
                                      <p:cBhvr>
                                        <p:cTn id="11" dur="2000"/>
                                        <p:tgtEl>
                                          <p:spTgt spid="81930"/>
                                        </p:tgtEl>
                                      </p:cBhvr>
                                    </p:animEffect>
                                    <p:set>
                                      <p:cBhvr>
                                        <p:cTn id="12" dur="1" fill="hold">
                                          <p:stCondLst>
                                            <p:cond delay="1999"/>
                                          </p:stCondLst>
                                        </p:cTn>
                                        <p:tgtEl>
                                          <p:spTgt spid="8193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81926"/>
                                        </p:tgtEl>
                                        <p:attrNameLst>
                                          <p:attrName>style.visibility</p:attrName>
                                        </p:attrNameLst>
                                      </p:cBhvr>
                                      <p:to>
                                        <p:strVal val="visible"/>
                                      </p:to>
                                    </p:set>
                                    <p:animEffect transition="in" filter="wedge">
                                      <p:cBhvr>
                                        <p:cTn id="17" dur="2000"/>
                                        <p:tgtEl>
                                          <p:spTgt spid="819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xit" presetSubtype="0" fill="hold" nodeType="clickEffect">
                                  <p:stCondLst>
                                    <p:cond delay="0"/>
                                  </p:stCondLst>
                                  <p:childTnLst>
                                    <p:animEffect transition="out" filter="wedge">
                                      <p:cBhvr>
                                        <p:cTn id="21" dur="2000"/>
                                        <p:tgtEl>
                                          <p:spTgt spid="81928"/>
                                        </p:tgtEl>
                                      </p:cBhvr>
                                    </p:animEffect>
                                    <p:set>
                                      <p:cBhvr>
                                        <p:cTn id="22" dur="1" fill="hold">
                                          <p:stCondLst>
                                            <p:cond delay="1999"/>
                                          </p:stCondLst>
                                        </p:cTn>
                                        <p:tgtEl>
                                          <p:spTgt spid="8192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xit" presetSubtype="0" fill="hold" nodeType="clickEffect">
                                  <p:stCondLst>
                                    <p:cond delay="0"/>
                                  </p:stCondLst>
                                  <p:childTnLst>
                                    <p:animEffect transition="out" filter="wedge">
                                      <p:cBhvr>
                                        <p:cTn id="26" dur="2000"/>
                                        <p:tgtEl>
                                          <p:spTgt spid="81929"/>
                                        </p:tgtEl>
                                      </p:cBhvr>
                                    </p:animEffect>
                                    <p:set>
                                      <p:cBhvr>
                                        <p:cTn id="27" dur="1" fill="hold">
                                          <p:stCondLst>
                                            <p:cond delay="1999"/>
                                          </p:stCondLst>
                                        </p:cTn>
                                        <p:tgtEl>
                                          <p:spTgt spid="8192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0" presetClass="exit" presetSubtype="0" fill="hold" nodeType="clickEffect">
                                  <p:stCondLst>
                                    <p:cond delay="0"/>
                                  </p:stCondLst>
                                  <p:childTnLst>
                                    <p:animEffect transition="out" filter="wedge">
                                      <p:cBhvr>
                                        <p:cTn id="31" dur="2000"/>
                                        <p:tgtEl>
                                          <p:spTgt spid="81929"/>
                                        </p:tgtEl>
                                      </p:cBhvr>
                                    </p:animEffect>
                                    <p:set>
                                      <p:cBhvr>
                                        <p:cTn id="32" dur="1" fill="hold">
                                          <p:stCondLst>
                                            <p:cond delay="1999"/>
                                          </p:stCondLst>
                                        </p:cTn>
                                        <p:tgtEl>
                                          <p:spTgt spid="81929"/>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0" presetClass="exit" presetSubtype="0" fill="hold" grpId="0" nodeType="clickEffect">
                                  <p:stCondLst>
                                    <p:cond delay="0"/>
                                  </p:stCondLst>
                                  <p:childTnLst>
                                    <p:animEffect transition="out" filter="wedge">
                                      <p:cBhvr>
                                        <p:cTn id="36" dur="2000"/>
                                        <p:tgtEl>
                                          <p:spTgt spid="81924"/>
                                        </p:tgtEl>
                                      </p:cBhvr>
                                    </p:animEffect>
                                    <p:set>
                                      <p:cBhvr>
                                        <p:cTn id="37" dur="1" fill="hold">
                                          <p:stCondLst>
                                            <p:cond delay="1999"/>
                                          </p:stCondLst>
                                        </p:cTn>
                                        <p:tgtEl>
                                          <p:spTgt spid="81924"/>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6" presetClass="exit" presetSubtype="16" fill="hold" grpId="0" nodeType="clickEffect">
                                  <p:stCondLst>
                                    <p:cond delay="0"/>
                                  </p:stCondLst>
                                  <p:childTnLst>
                                    <p:animEffect transition="out" filter="circle(in)">
                                      <p:cBhvr>
                                        <p:cTn id="41" dur="2000"/>
                                        <p:tgtEl>
                                          <p:spTgt spid="81925"/>
                                        </p:tgtEl>
                                      </p:cBhvr>
                                    </p:animEffect>
                                    <p:set>
                                      <p:cBhvr>
                                        <p:cTn id="42" dur="1" fill="hold">
                                          <p:stCondLst>
                                            <p:cond delay="1999"/>
                                          </p:stCondLst>
                                        </p:cTn>
                                        <p:tgtEl>
                                          <p:spTgt spid="819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animBg="1"/>
      <p:bldP spid="8192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2947"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765175"/>
            <a:ext cx="8637588" cy="5481638"/>
          </a:xfrm>
          <a:prstGeom prst="rect">
            <a:avLst/>
          </a:prstGeom>
          <a:noFill/>
          <a:extLst>
            <a:ext uri="{909E8E84-426E-40DD-AFC4-6F175D3DCCD1}">
              <a14:hiddenFill xmlns:a14="http://schemas.microsoft.com/office/drawing/2010/main">
                <a:solidFill>
                  <a:srgbClr val="FFFFFF"/>
                </a:solidFill>
              </a14:hiddenFill>
            </a:ext>
          </a:extLst>
        </p:spPr>
      </p:pic>
      <p:sp>
        <p:nvSpPr>
          <p:cNvPr id="82948" name="Rectangle 4"/>
          <p:cNvSpPr>
            <a:spLocks noChangeArrowheads="1"/>
          </p:cNvSpPr>
          <p:nvPr/>
        </p:nvSpPr>
        <p:spPr bwMode="auto">
          <a:xfrm>
            <a:off x="1919288" y="836613"/>
            <a:ext cx="4176712" cy="143986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2949" name="Rectangle 5"/>
          <p:cNvSpPr>
            <a:spLocks noChangeArrowheads="1"/>
          </p:cNvSpPr>
          <p:nvPr/>
        </p:nvSpPr>
        <p:spPr bwMode="auto">
          <a:xfrm>
            <a:off x="1919289" y="2349500"/>
            <a:ext cx="3671887" cy="4318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2950" name="Line 6"/>
          <p:cNvSpPr>
            <a:spLocks noChangeShapeType="1"/>
          </p:cNvSpPr>
          <p:nvPr/>
        </p:nvSpPr>
        <p:spPr bwMode="auto">
          <a:xfrm>
            <a:off x="2135189" y="2133600"/>
            <a:ext cx="865187"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82948"/>
                                        </p:tgtEl>
                                        <p:attrNameLst>
                                          <p:attrName>style.visibility</p:attrName>
                                        </p:attrNameLst>
                                      </p:cBhvr>
                                      <p:to>
                                        <p:strVal val="visible"/>
                                      </p:to>
                                    </p:set>
                                    <p:animEffect transition="in" filter="wedge">
                                      <p:cBhvr>
                                        <p:cTn id="7" dur="2000"/>
                                        <p:tgtEl>
                                          <p:spTgt spid="829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2" presetClass="entr" presetSubtype="0" fill="hold" nodeType="clickEffect">
                                  <p:stCondLst>
                                    <p:cond delay="0"/>
                                  </p:stCondLst>
                                  <p:childTnLst>
                                    <p:set>
                                      <p:cBhvr>
                                        <p:cTn id="11" dur="1" fill="hold">
                                          <p:stCondLst>
                                            <p:cond delay="0"/>
                                          </p:stCondLst>
                                        </p:cTn>
                                        <p:tgtEl>
                                          <p:spTgt spid="82950"/>
                                        </p:tgtEl>
                                        <p:attrNameLst>
                                          <p:attrName>style.visibility</p:attrName>
                                        </p:attrNameLst>
                                      </p:cBhvr>
                                      <p:to>
                                        <p:strVal val="visible"/>
                                      </p:to>
                                    </p:set>
                                    <p:animScale>
                                      <p:cBhvr>
                                        <p:cTn id="12" dur="1000" decel="50000" fill="hold">
                                          <p:stCondLst>
                                            <p:cond delay="0"/>
                                          </p:stCondLst>
                                        </p:cTn>
                                        <p:tgtEl>
                                          <p:spTgt spid="8295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82950"/>
                                        </p:tgtEl>
                                        <p:attrNameLst>
                                          <p:attrName>ppt_x</p:attrName>
                                          <p:attrName>ppt_y</p:attrName>
                                        </p:attrNameLst>
                                      </p:cBhvr>
                                    </p:animMotion>
                                    <p:animEffect transition="in" filter="fade">
                                      <p:cBhvr>
                                        <p:cTn id="14" dur="1000"/>
                                        <p:tgtEl>
                                          <p:spTgt spid="8295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nodeType="clickEffect">
                                  <p:stCondLst>
                                    <p:cond delay="0"/>
                                  </p:stCondLst>
                                  <p:childTnLst>
                                    <p:set>
                                      <p:cBhvr>
                                        <p:cTn id="18" dur="1" fill="hold">
                                          <p:stCondLst>
                                            <p:cond delay="0"/>
                                          </p:stCondLst>
                                        </p:cTn>
                                        <p:tgtEl>
                                          <p:spTgt spid="82949"/>
                                        </p:tgtEl>
                                        <p:attrNameLst>
                                          <p:attrName>style.visibility</p:attrName>
                                        </p:attrNameLst>
                                      </p:cBhvr>
                                      <p:to>
                                        <p:strVal val="visible"/>
                                      </p:to>
                                    </p:set>
                                    <p:animEffect transition="in" filter="wedge">
                                      <p:cBhvr>
                                        <p:cTn id="19" dur="2000"/>
                                        <p:tgtEl>
                                          <p:spTgt spid="82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971"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050" y="188914"/>
            <a:ext cx="5811838" cy="6478587"/>
          </a:xfrm>
          <a:prstGeom prst="rect">
            <a:avLst/>
          </a:prstGeom>
          <a:noFill/>
          <a:extLst>
            <a:ext uri="{909E8E84-426E-40DD-AFC4-6F175D3DCCD1}">
              <a14:hiddenFill xmlns:a14="http://schemas.microsoft.com/office/drawing/2010/main">
                <a:solidFill>
                  <a:srgbClr val="FFFFFF"/>
                </a:solidFill>
              </a14:hiddenFill>
            </a:ext>
          </a:extLst>
        </p:spPr>
      </p:pic>
      <p:sp>
        <p:nvSpPr>
          <p:cNvPr id="83972" name="Rectangle 4"/>
          <p:cNvSpPr>
            <a:spLocks noChangeArrowheads="1"/>
          </p:cNvSpPr>
          <p:nvPr/>
        </p:nvSpPr>
        <p:spPr bwMode="auto">
          <a:xfrm>
            <a:off x="3575051" y="0"/>
            <a:ext cx="3744913" cy="66690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83972"/>
                                        </p:tgtEl>
                                      </p:cBhvr>
                                    </p:animEffect>
                                    <p:set>
                                      <p:cBhvr>
                                        <p:cTn id="7" dur="1" fill="hold">
                                          <p:stCondLst>
                                            <p:cond delay="1999"/>
                                          </p:stCondLst>
                                        </p:cTn>
                                        <p:tgtEl>
                                          <p:spTgt spid="839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4995"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8" y="1628776"/>
            <a:ext cx="7916862" cy="3070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6019"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088" y="188914"/>
            <a:ext cx="7543800" cy="6480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71000">
              <a:schemeClr val="tx1"/>
            </a:gs>
            <a:gs pos="2000">
              <a:schemeClr val="tx1"/>
            </a:gs>
            <a:gs pos="100000">
              <a:schemeClr val="bg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2533" name="Picture 5" descr="- 00 Shroud 000 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592" y="131082"/>
            <a:ext cx="3422650" cy="6661150"/>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descr="- 00 Shroud  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4032" y="99000"/>
            <a:ext cx="3204549" cy="666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2533"/>
                                        </p:tgtEl>
                                        <p:attrNameLst>
                                          <p:attrName>style.visibility</p:attrName>
                                        </p:attrNameLst>
                                      </p:cBhvr>
                                      <p:to>
                                        <p:strVal val="visible"/>
                                      </p:to>
                                    </p:set>
                                    <p:animEffect transition="in" filter="fade">
                                      <p:cBhvr>
                                        <p:cTn id="7" dur="2000"/>
                                        <p:tgtEl>
                                          <p:spTgt spid="225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34"/>
                                        </p:tgtEl>
                                        <p:attrNameLst>
                                          <p:attrName>style.visibility</p:attrName>
                                        </p:attrNameLst>
                                      </p:cBhvr>
                                      <p:to>
                                        <p:strVal val="visible"/>
                                      </p:to>
                                    </p:set>
                                    <p:animEffect transition="in" filter="fade">
                                      <p:cBhvr>
                                        <p:cTn id="12" dur="20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8067"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5188" y="476250"/>
            <a:ext cx="7916862" cy="50307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7043"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260350"/>
            <a:ext cx="7916862" cy="4262438"/>
          </a:xfrm>
          <a:prstGeom prst="rect">
            <a:avLst/>
          </a:prstGeom>
          <a:noFill/>
          <a:extLst>
            <a:ext uri="{909E8E84-426E-40DD-AFC4-6F175D3DCCD1}">
              <a14:hiddenFill xmlns:a14="http://schemas.microsoft.com/office/drawing/2010/main">
                <a:solidFill>
                  <a:srgbClr val="FFFFFF"/>
                </a:solidFill>
              </a14:hiddenFill>
            </a:ext>
          </a:extLst>
        </p:spPr>
      </p:pic>
      <p:pic>
        <p:nvPicPr>
          <p:cNvPr id="87044" name="Picture 4" descr="- SINDONE LDC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213" y="2492376"/>
            <a:ext cx="7916862" cy="4162425"/>
          </a:xfrm>
          <a:prstGeom prst="rect">
            <a:avLst/>
          </a:prstGeom>
          <a:noFill/>
          <a:extLst>
            <a:ext uri="{909E8E84-426E-40DD-AFC4-6F175D3DCCD1}">
              <a14:hiddenFill xmlns:a14="http://schemas.microsoft.com/office/drawing/2010/main">
                <a:solidFill>
                  <a:srgbClr val="FFFFFF"/>
                </a:solidFill>
              </a14:hiddenFill>
            </a:ext>
          </a:extLst>
        </p:spPr>
      </p:pic>
      <p:sp>
        <p:nvSpPr>
          <p:cNvPr id="87045" name="Rectangle 5"/>
          <p:cNvSpPr>
            <a:spLocks noChangeArrowheads="1"/>
          </p:cNvSpPr>
          <p:nvPr/>
        </p:nvSpPr>
        <p:spPr bwMode="auto">
          <a:xfrm>
            <a:off x="2566989" y="981075"/>
            <a:ext cx="3673475" cy="151288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7046" name="Rectangle 6"/>
          <p:cNvSpPr>
            <a:spLocks noChangeArrowheads="1"/>
          </p:cNvSpPr>
          <p:nvPr/>
        </p:nvSpPr>
        <p:spPr bwMode="auto">
          <a:xfrm>
            <a:off x="6311901" y="981075"/>
            <a:ext cx="3673475" cy="151288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7047" name="Rectangle 7"/>
          <p:cNvSpPr>
            <a:spLocks noChangeArrowheads="1"/>
          </p:cNvSpPr>
          <p:nvPr/>
        </p:nvSpPr>
        <p:spPr bwMode="auto">
          <a:xfrm>
            <a:off x="2279651" y="2636838"/>
            <a:ext cx="3889375" cy="403225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87048" name="Rectangle 8"/>
          <p:cNvSpPr>
            <a:spLocks noChangeArrowheads="1"/>
          </p:cNvSpPr>
          <p:nvPr/>
        </p:nvSpPr>
        <p:spPr bwMode="auto">
          <a:xfrm>
            <a:off x="6240463" y="2636838"/>
            <a:ext cx="3816350" cy="403225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7044"/>
                                        </p:tgtEl>
                                        <p:attrNameLst>
                                          <p:attrName>style.visibility</p:attrName>
                                        </p:attrNameLst>
                                      </p:cBhvr>
                                      <p:to>
                                        <p:strVal val="visible"/>
                                      </p:to>
                                    </p:set>
                                    <p:animEffect transition="in" filter="fade">
                                      <p:cBhvr>
                                        <p:cTn id="7" dur="2000"/>
                                        <p:tgtEl>
                                          <p:spTgt spid="870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87045"/>
                                        </p:tgtEl>
                                        <p:attrNameLst>
                                          <p:attrName>style.visibility</p:attrName>
                                        </p:attrNameLst>
                                      </p:cBhvr>
                                      <p:to>
                                        <p:strVal val="visible"/>
                                      </p:to>
                                    </p:set>
                                    <p:animEffect transition="in" filter="wedge">
                                      <p:cBhvr>
                                        <p:cTn id="12" dur="2000"/>
                                        <p:tgtEl>
                                          <p:spTgt spid="870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87046"/>
                                        </p:tgtEl>
                                        <p:attrNameLst>
                                          <p:attrName>style.visibility</p:attrName>
                                        </p:attrNameLst>
                                      </p:cBhvr>
                                      <p:to>
                                        <p:strVal val="visible"/>
                                      </p:to>
                                    </p:set>
                                    <p:animEffect transition="in" filter="wedge">
                                      <p:cBhvr>
                                        <p:cTn id="17" dur="2000"/>
                                        <p:tgtEl>
                                          <p:spTgt spid="870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nodeType="clickEffect">
                                  <p:stCondLst>
                                    <p:cond delay="0"/>
                                  </p:stCondLst>
                                  <p:childTnLst>
                                    <p:set>
                                      <p:cBhvr>
                                        <p:cTn id="21" dur="1" fill="hold">
                                          <p:stCondLst>
                                            <p:cond delay="0"/>
                                          </p:stCondLst>
                                        </p:cTn>
                                        <p:tgtEl>
                                          <p:spTgt spid="87047"/>
                                        </p:tgtEl>
                                        <p:attrNameLst>
                                          <p:attrName>style.visibility</p:attrName>
                                        </p:attrNameLst>
                                      </p:cBhvr>
                                      <p:to>
                                        <p:strVal val="visible"/>
                                      </p:to>
                                    </p:set>
                                    <p:animEffect transition="in" filter="wedge">
                                      <p:cBhvr>
                                        <p:cTn id="22" dur="2000"/>
                                        <p:tgtEl>
                                          <p:spTgt spid="8704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ntr" presetSubtype="0" fill="hold" nodeType="clickEffect">
                                  <p:stCondLst>
                                    <p:cond delay="0"/>
                                  </p:stCondLst>
                                  <p:childTnLst>
                                    <p:set>
                                      <p:cBhvr>
                                        <p:cTn id="26" dur="1" fill="hold">
                                          <p:stCondLst>
                                            <p:cond delay="0"/>
                                          </p:stCondLst>
                                        </p:cTn>
                                        <p:tgtEl>
                                          <p:spTgt spid="87048"/>
                                        </p:tgtEl>
                                        <p:attrNameLst>
                                          <p:attrName>style.visibility</p:attrName>
                                        </p:attrNameLst>
                                      </p:cBhvr>
                                      <p:to>
                                        <p:strVal val="visible"/>
                                      </p:to>
                                    </p:set>
                                    <p:animEffect transition="in" filter="wedge">
                                      <p:cBhvr>
                                        <p:cTn id="27" dur="2000"/>
                                        <p:tgtEl>
                                          <p:spTgt spid="87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9091"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663" y="190500"/>
            <a:ext cx="9015412" cy="6478588"/>
          </a:xfrm>
          <a:prstGeom prst="rect">
            <a:avLst/>
          </a:prstGeom>
          <a:noFill/>
          <a:extLst>
            <a:ext uri="{909E8E84-426E-40DD-AFC4-6F175D3DCCD1}">
              <a14:hiddenFill xmlns:a14="http://schemas.microsoft.com/office/drawing/2010/main">
                <a:solidFill>
                  <a:srgbClr val="FFFFFF"/>
                </a:solidFill>
              </a14:hiddenFill>
            </a:ext>
          </a:extLst>
        </p:spPr>
      </p:pic>
      <p:sp>
        <p:nvSpPr>
          <p:cNvPr id="89092" name="Rectangle 4"/>
          <p:cNvSpPr>
            <a:spLocks noChangeArrowheads="1"/>
          </p:cNvSpPr>
          <p:nvPr/>
        </p:nvSpPr>
        <p:spPr bwMode="auto">
          <a:xfrm>
            <a:off x="1524000" y="6381750"/>
            <a:ext cx="9144000" cy="4762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89092"/>
                                        </p:tgtEl>
                                      </p:cBhvr>
                                    </p:animEffect>
                                    <p:set>
                                      <p:cBhvr>
                                        <p:cTn id="7" dur="1" fill="hold">
                                          <p:stCondLst>
                                            <p:cond delay="1999"/>
                                          </p:stCondLst>
                                        </p:cTn>
                                        <p:tgtEl>
                                          <p:spTgt spid="890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983432" y="1981905"/>
            <a:ext cx="10513168" cy="2308324"/>
          </a:xfrm>
          <a:prstGeom prst="rect">
            <a:avLst/>
          </a:prstGeom>
        </p:spPr>
        <p:txBody>
          <a:bodyPr wrap="square">
            <a:spAutoFit/>
          </a:bodyPr>
          <a:lstStyle/>
          <a:p>
            <a:pPr>
              <a:lnSpc>
                <a:spcPct val="200000"/>
              </a:lnSpc>
            </a:pPr>
            <a:r>
              <a:rPr lang="it-IT" sz="2400" dirty="0" smtClean="0"/>
              <a:t>Riguardo i risvolti delle datazioni mediante le analisi del Carbonio 14 </a:t>
            </a:r>
          </a:p>
          <a:p>
            <a:pPr>
              <a:lnSpc>
                <a:spcPct val="200000"/>
              </a:lnSpc>
            </a:pPr>
            <a:r>
              <a:rPr lang="it-IT" sz="2400" dirty="0" smtClean="0"/>
              <a:t>vedi APPENDICE sugli ultimi aggiornamenti </a:t>
            </a:r>
          </a:p>
          <a:p>
            <a:pPr>
              <a:lnSpc>
                <a:spcPct val="200000"/>
              </a:lnSpc>
            </a:pPr>
            <a:r>
              <a:rPr lang="it-IT" sz="2400" dirty="0" smtClean="0"/>
              <a:t>riguardo le scoperte e le analisi scientifiche successive fino al 2021</a:t>
            </a:r>
            <a:endParaRPr lang="it-IT" sz="2400" dirty="0"/>
          </a:p>
        </p:txBody>
      </p:sp>
    </p:spTree>
    <p:extLst>
      <p:ext uri="{BB962C8B-B14F-4D97-AF65-F5344CB8AC3E}">
        <p14:creationId xmlns:p14="http://schemas.microsoft.com/office/powerpoint/2010/main" val="11648339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0115"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3" y="188914"/>
            <a:ext cx="7916862" cy="4421187"/>
          </a:xfrm>
          <a:prstGeom prst="rect">
            <a:avLst/>
          </a:prstGeom>
          <a:noFill/>
          <a:extLst>
            <a:ext uri="{909E8E84-426E-40DD-AFC4-6F175D3DCCD1}">
              <a14:hiddenFill xmlns:a14="http://schemas.microsoft.com/office/drawing/2010/main">
                <a:solidFill>
                  <a:srgbClr val="FFFFFF"/>
                </a:solidFill>
              </a14:hiddenFill>
            </a:ext>
          </a:extLst>
        </p:spPr>
      </p:pic>
      <p:pic>
        <p:nvPicPr>
          <p:cNvPr id="90116" name="Picture 4" descr="- SINDONE LDC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1096963"/>
            <a:ext cx="8637588" cy="5645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animEffect transition="in" filter="wedge">
                                      <p:cBhvr>
                                        <p:cTn id="7" dur="2000"/>
                                        <p:tgtEl>
                                          <p:spTgt spid="90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1139"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53975"/>
            <a:ext cx="7916863" cy="3519488"/>
          </a:xfrm>
          <a:prstGeom prst="rect">
            <a:avLst/>
          </a:prstGeom>
          <a:noFill/>
          <a:extLst>
            <a:ext uri="{909E8E84-426E-40DD-AFC4-6F175D3DCCD1}">
              <a14:hiddenFill xmlns:a14="http://schemas.microsoft.com/office/drawing/2010/main">
                <a:solidFill>
                  <a:srgbClr val="FFFFFF"/>
                </a:solidFill>
              </a14:hiddenFill>
            </a:ext>
          </a:extLst>
        </p:spPr>
      </p:pic>
      <p:pic>
        <p:nvPicPr>
          <p:cNvPr id="91140" name="Picture 4" descr="- SINDONE LDC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1" y="476251"/>
            <a:ext cx="7916863" cy="6372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91140"/>
                                        </p:tgtEl>
                                        <p:attrNameLst>
                                          <p:attrName>style.visibility</p:attrName>
                                        </p:attrNameLst>
                                      </p:cBhvr>
                                      <p:to>
                                        <p:strVal val="visible"/>
                                      </p:to>
                                    </p:set>
                                    <p:animEffect transition="in" filter="wedge">
                                      <p:cBhvr>
                                        <p:cTn id="7" dur="2000"/>
                                        <p:tgtEl>
                                          <p:spTgt spid="9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63"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4339" y="188913"/>
            <a:ext cx="4116387" cy="64754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3187"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150" y="188914"/>
            <a:ext cx="5430838" cy="6478587"/>
          </a:xfrm>
          <a:prstGeom prst="rect">
            <a:avLst/>
          </a:prstGeom>
          <a:noFill/>
          <a:extLst>
            <a:ext uri="{909E8E84-426E-40DD-AFC4-6F175D3DCCD1}">
              <a14:hiddenFill xmlns:a14="http://schemas.microsoft.com/office/drawing/2010/main">
                <a:solidFill>
                  <a:srgbClr val="FFFFFF"/>
                </a:solidFill>
              </a14:hiddenFill>
            </a:ext>
          </a:extLst>
        </p:spPr>
      </p:pic>
      <p:sp>
        <p:nvSpPr>
          <p:cNvPr id="93188" name="Rectangle 4"/>
          <p:cNvSpPr>
            <a:spLocks noChangeArrowheads="1"/>
          </p:cNvSpPr>
          <p:nvPr/>
        </p:nvSpPr>
        <p:spPr bwMode="auto">
          <a:xfrm>
            <a:off x="3935414" y="908050"/>
            <a:ext cx="1152525" cy="252095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93188"/>
                                        </p:tgtEl>
                                        <p:attrNameLst>
                                          <p:attrName>style.visibility</p:attrName>
                                        </p:attrNameLst>
                                      </p:cBhvr>
                                      <p:to>
                                        <p:strVal val="visible"/>
                                      </p:to>
                                    </p:set>
                                    <p:animEffect transition="in" filter="wedge">
                                      <p:cBhvr>
                                        <p:cTn id="7" dur="2000"/>
                                        <p:tgtEl>
                                          <p:spTgt spid="93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211"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150" y="160338"/>
            <a:ext cx="5181600" cy="66532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5235" name="Picture 3" descr="- SINDONE LDC p"/>
          <p:cNvPicPr>
            <a:picLocks noChangeAspect="1" noChangeArrowheads="1"/>
          </p:cNvPicPr>
          <p:nvPr/>
        </p:nvPicPr>
        <p:blipFill rotWithShape="1">
          <a:blip r:embed="rId2">
            <a:extLst>
              <a:ext uri="{28A0092B-C50C-407E-A947-70E740481C1C}">
                <a14:useLocalDpi xmlns:a14="http://schemas.microsoft.com/office/drawing/2010/main" val="0"/>
              </a:ext>
            </a:extLst>
          </a:blip>
          <a:srcRect b="85567"/>
          <a:stretch/>
        </p:blipFill>
        <p:spPr bwMode="auto">
          <a:xfrm>
            <a:off x="1737518" y="404664"/>
            <a:ext cx="8716963" cy="9350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 SINDONE LDC p"/>
          <p:cNvPicPr>
            <a:picLocks noChangeAspect="1" noChangeArrowheads="1"/>
          </p:cNvPicPr>
          <p:nvPr/>
        </p:nvPicPr>
        <p:blipFill rotWithShape="1">
          <a:blip r:embed="rId2">
            <a:extLst>
              <a:ext uri="{28A0092B-C50C-407E-A947-70E740481C1C}">
                <a14:useLocalDpi xmlns:a14="http://schemas.microsoft.com/office/drawing/2010/main" val="0"/>
              </a:ext>
            </a:extLst>
          </a:blip>
          <a:srcRect t="27082"/>
          <a:stretch/>
        </p:blipFill>
        <p:spPr bwMode="auto">
          <a:xfrm>
            <a:off x="1737519" y="1628800"/>
            <a:ext cx="8716963" cy="47240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27000">
              <a:srgbClr val="3E1849"/>
            </a:gs>
            <a:gs pos="0">
              <a:srgbClr val="002060"/>
            </a:gs>
            <a:gs pos="100000">
              <a:srgbClr val="FF0000"/>
            </a:gs>
          </a:gsLst>
          <a:lin ang="5400000" scaled="1"/>
        </a:gradFill>
        <a:effectLst/>
      </p:bgPr>
    </p:bg>
    <p:spTree>
      <p:nvGrpSpPr>
        <p:cNvPr id="1" name=""/>
        <p:cNvGrpSpPr/>
        <p:nvPr/>
      </p:nvGrpSpPr>
      <p:grpSpPr>
        <a:xfrm>
          <a:off x="0" y="0"/>
          <a:ext cx="0" cy="0"/>
          <a:chOff x="0" y="0"/>
          <a:chExt cx="0" cy="0"/>
        </a:xfrm>
      </p:grpSpPr>
      <p:pic>
        <p:nvPicPr>
          <p:cNvPr id="22533" name="Picture 5" descr="- 00 Shroud 000 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592" y="131082"/>
            <a:ext cx="3422650" cy="6661150"/>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84032" y="189428"/>
            <a:ext cx="3204549" cy="647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5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fade">
                                      <p:cBhvr>
                                        <p:cTn id="7" dur="20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6259"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1" y="188914"/>
            <a:ext cx="5254625" cy="6478587"/>
          </a:xfrm>
          <a:prstGeom prst="rect">
            <a:avLst/>
          </a:prstGeom>
          <a:noFill/>
          <a:extLst>
            <a:ext uri="{909E8E84-426E-40DD-AFC4-6F175D3DCCD1}">
              <a14:hiddenFill xmlns:a14="http://schemas.microsoft.com/office/drawing/2010/main">
                <a:solidFill>
                  <a:srgbClr val="FFFFFF"/>
                </a:solidFill>
              </a14:hiddenFill>
            </a:ext>
          </a:extLst>
        </p:spPr>
      </p:pic>
      <p:sp>
        <p:nvSpPr>
          <p:cNvPr id="96260" name="Line 4"/>
          <p:cNvSpPr>
            <a:spLocks noChangeShapeType="1"/>
          </p:cNvSpPr>
          <p:nvPr/>
        </p:nvSpPr>
        <p:spPr bwMode="auto">
          <a:xfrm>
            <a:off x="3143250" y="3573463"/>
            <a:ext cx="649288" cy="360362"/>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96261" name="Picture 5" descr="- SINDONE LDC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7664" y="404813"/>
            <a:ext cx="2528887" cy="3448050"/>
          </a:xfrm>
          <a:prstGeom prst="rect">
            <a:avLst/>
          </a:prstGeom>
          <a:noFill/>
          <a:extLst>
            <a:ext uri="{909E8E84-426E-40DD-AFC4-6F175D3DCCD1}">
              <a14:hiddenFill xmlns:a14="http://schemas.microsoft.com/office/drawing/2010/main">
                <a:solidFill>
                  <a:srgbClr val="FFFFFF"/>
                </a:solidFill>
              </a14:hiddenFill>
            </a:ext>
          </a:extLst>
        </p:spPr>
      </p:pic>
      <p:sp>
        <p:nvSpPr>
          <p:cNvPr id="96262" name="Rectangle 6"/>
          <p:cNvSpPr>
            <a:spLocks noChangeArrowheads="1"/>
          </p:cNvSpPr>
          <p:nvPr/>
        </p:nvSpPr>
        <p:spPr bwMode="auto">
          <a:xfrm>
            <a:off x="9264650" y="2349501"/>
            <a:ext cx="719138" cy="1223963"/>
          </a:xfrm>
          <a:prstGeom prst="rect">
            <a:avLst/>
          </a:prstGeom>
          <a:noFill/>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6263" name="Line 7"/>
          <p:cNvSpPr>
            <a:spLocks noChangeShapeType="1"/>
          </p:cNvSpPr>
          <p:nvPr/>
        </p:nvSpPr>
        <p:spPr bwMode="auto">
          <a:xfrm>
            <a:off x="4511676" y="620713"/>
            <a:ext cx="576263"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6264" name="Line 8"/>
          <p:cNvSpPr>
            <a:spLocks noChangeShapeType="1"/>
          </p:cNvSpPr>
          <p:nvPr/>
        </p:nvSpPr>
        <p:spPr bwMode="auto">
          <a:xfrm>
            <a:off x="8759826" y="692150"/>
            <a:ext cx="504825"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96265" name="Rectangle 9"/>
          <p:cNvSpPr>
            <a:spLocks noChangeArrowheads="1"/>
          </p:cNvSpPr>
          <p:nvPr/>
        </p:nvSpPr>
        <p:spPr bwMode="auto">
          <a:xfrm>
            <a:off x="3000376" y="908051"/>
            <a:ext cx="1223963" cy="24495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96260"/>
                                        </p:tgtEl>
                                        <p:attrNameLst>
                                          <p:attrName>style.visibility</p:attrName>
                                        </p:attrNameLst>
                                      </p:cBhvr>
                                      <p:to>
                                        <p:strVal val="visible"/>
                                      </p:to>
                                    </p:set>
                                    <p:animEffect transition="in" filter="fade">
                                      <p:cBhvr>
                                        <p:cTn id="7" dur="800" decel="100000"/>
                                        <p:tgtEl>
                                          <p:spTgt spid="96260"/>
                                        </p:tgtEl>
                                      </p:cBhvr>
                                    </p:animEffect>
                                    <p:anim calcmode="lin" valueType="num">
                                      <p:cBhvr>
                                        <p:cTn id="8" dur="800" decel="100000" fill="hold"/>
                                        <p:tgtEl>
                                          <p:spTgt spid="96260"/>
                                        </p:tgtEl>
                                        <p:attrNameLst>
                                          <p:attrName>style.rotation</p:attrName>
                                        </p:attrNameLst>
                                      </p:cBhvr>
                                      <p:tavLst>
                                        <p:tav tm="0">
                                          <p:val>
                                            <p:fltVal val="-90"/>
                                          </p:val>
                                        </p:tav>
                                        <p:tav tm="100000">
                                          <p:val>
                                            <p:fltVal val="0"/>
                                          </p:val>
                                        </p:tav>
                                      </p:tavLst>
                                    </p:anim>
                                    <p:anim calcmode="lin" valueType="num">
                                      <p:cBhvr>
                                        <p:cTn id="9" dur="800" decel="100000" fill="hold"/>
                                        <p:tgtEl>
                                          <p:spTgt spid="96260"/>
                                        </p:tgtEl>
                                        <p:attrNameLst>
                                          <p:attrName>ppt_x</p:attrName>
                                        </p:attrNameLst>
                                      </p:cBhvr>
                                      <p:tavLst>
                                        <p:tav tm="0">
                                          <p:val>
                                            <p:strVal val="#ppt_x+0.4"/>
                                          </p:val>
                                        </p:tav>
                                        <p:tav tm="100000">
                                          <p:val>
                                            <p:strVal val="#ppt_x-0.05"/>
                                          </p:val>
                                        </p:tav>
                                      </p:tavLst>
                                    </p:anim>
                                    <p:anim calcmode="lin" valueType="num">
                                      <p:cBhvr>
                                        <p:cTn id="10" dur="800" decel="100000" fill="hold"/>
                                        <p:tgtEl>
                                          <p:spTgt spid="9626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626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6260"/>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0" presetClass="path" presetSubtype="0" accel="50000" decel="50000" fill="hold" nodeType="clickEffect">
                                  <p:stCondLst>
                                    <p:cond delay="0"/>
                                  </p:stCondLst>
                                  <p:childTnLst>
                                    <p:animMotion origin="layout" path="M 0.03524 0.03052 C 0.04427 0.03121 0.0533 0.03144 0.06233 0.0326 C 0.06736 0.03329 0.06754 0.03607 0.07188 0.03907 C 0.075 0.04116 0.0816 0.04254 0.08455 0.04324 C 0.09601 0.05341 0.08004 0.04069 0.10191 0.04948 C 0.10347 0.05017 0.10382 0.05295 0.10521 0.05387 C 0.11024 0.05688 0.11875 0.05827 0.12413 0.06012 C 0.12986 0.06497 0.13368 0.06636 0.13854 0.07283 C 0.1342 0.08092 0.13142 0.08092 0.12413 0.08347 C 0.1184 0.08855 0.1125 0.09295 0.10833 0.10035 C 0.10608 0.10451 0.10191 0.11306 0.10191 0.11306 C 0.09861 0.12624 0.09462 0.13942 0.09254 0.15306 C 0.08976 0.17133 0.08872 0.18983 0.08611 0.20809 C 0.0875 0.24185 0.08924 0.26936 0.09722 0.30104 C 0.09827 0.30543 0.10174 0.30798 0.10365 0.31168 C 0.1066 0.32347 0.11129 0.32277 0.11945 0.32647 C 0.12205 0.32578 0.125 0.32601 0.12743 0.32439 C 0.13264 0.32092 0.13299 0.3126 0.13698 0.30751 C 0.13524 0.27653 0.13386 0.27029 0.13698 0.23769 C 0.13733 0.23329 0.13906 0.22913 0.14011 0.22497 C 0.14063 0.22289 0.14167 0.21873 0.14167 0.21873 C 0.14531 0.18844 0.14392 0.20185 0.14636 0.1785 C 0.14583 0.16994 0.14566 0.16162 0.14479 0.15306 C 0.1434 0.13827 0.13715 0.1267 0.13368 0.11306 C 0.13559 0.08324 0.12934 0.08971 0.14965 0.08971 " pathEditMode="relative" ptsTypes="ffffffffffffffffffffffffA">
                                      <p:cBhvr>
                                        <p:cTn id="16" dur="2000" fill="hold"/>
                                        <p:tgtEl>
                                          <p:spTgt spid="96260"/>
                                        </p:tgtEl>
                                        <p:attrNameLst>
                                          <p:attrName>ppt_x</p:attrName>
                                          <p:attrName>ppt_y</p:attrName>
                                        </p:attrNameLst>
                                      </p:cBhvr>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96261"/>
                                        </p:tgtEl>
                                        <p:attrNameLst>
                                          <p:attrName>style.visibility</p:attrName>
                                        </p:attrNameLst>
                                      </p:cBhvr>
                                      <p:to>
                                        <p:strVal val="visible"/>
                                      </p:to>
                                    </p:set>
                                    <p:animEffect transition="in" filter="fade">
                                      <p:cBhvr>
                                        <p:cTn id="21" dur="1000"/>
                                        <p:tgtEl>
                                          <p:spTgt spid="96261"/>
                                        </p:tgtEl>
                                      </p:cBhvr>
                                    </p:animEffect>
                                    <p:anim calcmode="lin" valueType="num">
                                      <p:cBhvr>
                                        <p:cTn id="22" dur="1000" fill="hold"/>
                                        <p:tgtEl>
                                          <p:spTgt spid="96261"/>
                                        </p:tgtEl>
                                        <p:attrNameLst>
                                          <p:attrName>ppt_x</p:attrName>
                                        </p:attrNameLst>
                                      </p:cBhvr>
                                      <p:tavLst>
                                        <p:tav tm="0">
                                          <p:val>
                                            <p:strVal val="#ppt_x"/>
                                          </p:val>
                                        </p:tav>
                                        <p:tav tm="100000">
                                          <p:val>
                                            <p:strVal val="#ppt_x"/>
                                          </p:val>
                                        </p:tav>
                                      </p:tavLst>
                                    </p:anim>
                                    <p:anim calcmode="lin" valueType="num">
                                      <p:cBhvr>
                                        <p:cTn id="23" dur="1000" fill="hold"/>
                                        <p:tgtEl>
                                          <p:spTgt spid="96261"/>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0" presetClass="entr" presetSubtype="0" fill="hold" nodeType="clickEffect">
                                  <p:stCondLst>
                                    <p:cond delay="0"/>
                                  </p:stCondLst>
                                  <p:childTnLst>
                                    <p:set>
                                      <p:cBhvr>
                                        <p:cTn id="27" dur="1" fill="hold">
                                          <p:stCondLst>
                                            <p:cond delay="0"/>
                                          </p:stCondLst>
                                        </p:cTn>
                                        <p:tgtEl>
                                          <p:spTgt spid="96262"/>
                                        </p:tgtEl>
                                        <p:attrNameLst>
                                          <p:attrName>style.visibility</p:attrName>
                                        </p:attrNameLst>
                                      </p:cBhvr>
                                      <p:to>
                                        <p:strVal val="visible"/>
                                      </p:to>
                                    </p:set>
                                    <p:animEffect transition="in" filter="wedge">
                                      <p:cBhvr>
                                        <p:cTn id="28" dur="2000"/>
                                        <p:tgtEl>
                                          <p:spTgt spid="9626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nodeType="clickEffect">
                                  <p:stCondLst>
                                    <p:cond delay="0"/>
                                  </p:stCondLst>
                                  <p:childTnLst>
                                    <p:set>
                                      <p:cBhvr>
                                        <p:cTn id="32" dur="1" fill="hold">
                                          <p:stCondLst>
                                            <p:cond delay="0"/>
                                          </p:stCondLst>
                                        </p:cTn>
                                        <p:tgtEl>
                                          <p:spTgt spid="96263"/>
                                        </p:tgtEl>
                                        <p:attrNameLst>
                                          <p:attrName>style.visibility</p:attrName>
                                        </p:attrNameLst>
                                      </p:cBhvr>
                                      <p:to>
                                        <p:strVal val="visible"/>
                                      </p:to>
                                    </p:set>
                                    <p:anim calcmode="lin" valueType="num">
                                      <p:cBhvr>
                                        <p:cTn id="33" dur="1000" fill="hold"/>
                                        <p:tgtEl>
                                          <p:spTgt spid="96263"/>
                                        </p:tgtEl>
                                        <p:attrNameLst>
                                          <p:attrName>ppt_w</p:attrName>
                                        </p:attrNameLst>
                                      </p:cBhvr>
                                      <p:tavLst>
                                        <p:tav tm="0">
                                          <p:val>
                                            <p:fltVal val="0"/>
                                          </p:val>
                                        </p:tav>
                                        <p:tav tm="100000">
                                          <p:val>
                                            <p:strVal val="#ppt_w"/>
                                          </p:val>
                                        </p:tav>
                                      </p:tavLst>
                                    </p:anim>
                                    <p:anim calcmode="lin" valueType="num">
                                      <p:cBhvr>
                                        <p:cTn id="34" dur="1000" fill="hold"/>
                                        <p:tgtEl>
                                          <p:spTgt spid="96263"/>
                                        </p:tgtEl>
                                        <p:attrNameLst>
                                          <p:attrName>ppt_h</p:attrName>
                                        </p:attrNameLst>
                                      </p:cBhvr>
                                      <p:tavLst>
                                        <p:tav tm="0">
                                          <p:val>
                                            <p:fltVal val="0"/>
                                          </p:val>
                                        </p:tav>
                                        <p:tav tm="100000">
                                          <p:val>
                                            <p:strVal val="#ppt_h"/>
                                          </p:val>
                                        </p:tav>
                                      </p:tavLst>
                                    </p:anim>
                                    <p:anim calcmode="lin" valueType="num">
                                      <p:cBhvr>
                                        <p:cTn id="35" dur="1000" fill="hold"/>
                                        <p:tgtEl>
                                          <p:spTgt spid="96263"/>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9626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5" presetClass="entr" presetSubtype="0" fill="hold" nodeType="clickEffect">
                                  <p:stCondLst>
                                    <p:cond delay="0"/>
                                  </p:stCondLst>
                                  <p:childTnLst>
                                    <p:set>
                                      <p:cBhvr>
                                        <p:cTn id="40" dur="1" fill="hold">
                                          <p:stCondLst>
                                            <p:cond delay="0"/>
                                          </p:stCondLst>
                                        </p:cTn>
                                        <p:tgtEl>
                                          <p:spTgt spid="96264"/>
                                        </p:tgtEl>
                                        <p:attrNameLst>
                                          <p:attrName>style.visibility</p:attrName>
                                        </p:attrNameLst>
                                      </p:cBhvr>
                                      <p:to>
                                        <p:strVal val="visible"/>
                                      </p:to>
                                    </p:set>
                                    <p:anim calcmode="lin" valueType="num">
                                      <p:cBhvr>
                                        <p:cTn id="41" dur="1000" fill="hold"/>
                                        <p:tgtEl>
                                          <p:spTgt spid="96264"/>
                                        </p:tgtEl>
                                        <p:attrNameLst>
                                          <p:attrName>ppt_w</p:attrName>
                                        </p:attrNameLst>
                                      </p:cBhvr>
                                      <p:tavLst>
                                        <p:tav tm="0">
                                          <p:val>
                                            <p:fltVal val="0"/>
                                          </p:val>
                                        </p:tav>
                                        <p:tav tm="100000">
                                          <p:val>
                                            <p:strVal val="#ppt_w"/>
                                          </p:val>
                                        </p:tav>
                                      </p:tavLst>
                                    </p:anim>
                                    <p:anim calcmode="lin" valueType="num">
                                      <p:cBhvr>
                                        <p:cTn id="42" dur="1000" fill="hold"/>
                                        <p:tgtEl>
                                          <p:spTgt spid="96264"/>
                                        </p:tgtEl>
                                        <p:attrNameLst>
                                          <p:attrName>ppt_h</p:attrName>
                                        </p:attrNameLst>
                                      </p:cBhvr>
                                      <p:tavLst>
                                        <p:tav tm="0">
                                          <p:val>
                                            <p:fltVal val="0"/>
                                          </p:val>
                                        </p:tav>
                                        <p:tav tm="100000">
                                          <p:val>
                                            <p:strVal val="#ppt_h"/>
                                          </p:val>
                                        </p:tav>
                                      </p:tavLst>
                                    </p:anim>
                                    <p:anim calcmode="lin" valueType="num">
                                      <p:cBhvr>
                                        <p:cTn id="43" dur="1000" fill="hold"/>
                                        <p:tgtEl>
                                          <p:spTgt spid="96264"/>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9626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7283" name="Picture 3" descr="Sindone op x giovani 15 b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184150"/>
            <a:ext cx="4318000" cy="3316288"/>
          </a:xfrm>
          <a:prstGeom prst="rect">
            <a:avLst/>
          </a:prstGeom>
          <a:noFill/>
          <a:extLst>
            <a:ext uri="{909E8E84-426E-40DD-AFC4-6F175D3DCCD1}">
              <a14:hiddenFill xmlns:a14="http://schemas.microsoft.com/office/drawing/2010/main">
                <a:solidFill>
                  <a:srgbClr val="FFFFFF"/>
                </a:solidFill>
              </a14:hiddenFill>
            </a:ext>
          </a:extLst>
        </p:spPr>
      </p:pic>
      <p:pic>
        <p:nvPicPr>
          <p:cNvPr id="97284" name="Picture 4" descr="Sindone op x giovani 15 b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3470276"/>
            <a:ext cx="4318000" cy="3387725"/>
          </a:xfrm>
          <a:prstGeom prst="rect">
            <a:avLst/>
          </a:prstGeom>
          <a:noFill/>
          <a:extLst>
            <a:ext uri="{909E8E84-426E-40DD-AFC4-6F175D3DCCD1}">
              <a14:hiddenFill xmlns:a14="http://schemas.microsoft.com/office/drawing/2010/main">
                <a:solidFill>
                  <a:srgbClr val="FFFFFF"/>
                </a:solidFill>
              </a14:hiddenFill>
            </a:ext>
          </a:extLst>
        </p:spPr>
      </p:pic>
      <p:sp>
        <p:nvSpPr>
          <p:cNvPr id="97285" name="Rectangle 5" descr="Stuoia"/>
          <p:cNvSpPr>
            <a:spLocks noChangeArrowheads="1"/>
          </p:cNvSpPr>
          <p:nvPr/>
        </p:nvSpPr>
        <p:spPr bwMode="auto">
          <a:xfrm>
            <a:off x="6959601" y="188914"/>
            <a:ext cx="3313113" cy="6480175"/>
          </a:xfrm>
          <a:prstGeom prst="rect">
            <a:avLst/>
          </a:prstGeom>
          <a:blipFill dpi="0" rotWithShape="1">
            <a:blip r:embed="rId4"/>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pic>
        <p:nvPicPr>
          <p:cNvPr id="97286" name="Picture 6" descr="- 00 Sindone op x giovani 01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9600" y="188914"/>
            <a:ext cx="3314700" cy="6478587"/>
          </a:xfrm>
          <a:prstGeom prst="rect">
            <a:avLst/>
          </a:prstGeom>
          <a:noFill/>
          <a:extLst>
            <a:ext uri="{909E8E84-426E-40DD-AFC4-6F175D3DCCD1}">
              <a14:hiddenFill xmlns:a14="http://schemas.microsoft.com/office/drawing/2010/main">
                <a:solidFill>
                  <a:srgbClr val="FFFFFF"/>
                </a:solidFill>
              </a14:hiddenFill>
            </a:ext>
          </a:extLst>
        </p:spPr>
      </p:pic>
      <p:sp>
        <p:nvSpPr>
          <p:cNvPr id="97287" name="Rectangle 7"/>
          <p:cNvSpPr>
            <a:spLocks noChangeArrowheads="1"/>
          </p:cNvSpPr>
          <p:nvPr/>
        </p:nvSpPr>
        <p:spPr bwMode="auto">
          <a:xfrm>
            <a:off x="8832850" y="1773238"/>
            <a:ext cx="431800" cy="576262"/>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97284"/>
                                        </p:tgtEl>
                                        <p:attrNameLst>
                                          <p:attrName>style.visibility</p:attrName>
                                        </p:attrNameLst>
                                      </p:cBhvr>
                                      <p:to>
                                        <p:strVal val="visible"/>
                                      </p:to>
                                    </p:set>
                                    <p:animEffect transition="in" filter="wedge">
                                      <p:cBhvr>
                                        <p:cTn id="7" dur="2000"/>
                                        <p:tgtEl>
                                          <p:spTgt spid="972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7286"/>
                                        </p:tgtEl>
                                        <p:attrNameLst>
                                          <p:attrName>style.visibility</p:attrName>
                                        </p:attrNameLst>
                                      </p:cBhvr>
                                      <p:to>
                                        <p:strVal val="visible"/>
                                      </p:to>
                                    </p:set>
                                    <p:animEffect transition="in" filter="fade">
                                      <p:cBhvr>
                                        <p:cTn id="12" dur="2000"/>
                                        <p:tgtEl>
                                          <p:spTgt spid="972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nodeType="clickEffect">
                                  <p:stCondLst>
                                    <p:cond delay="0"/>
                                  </p:stCondLst>
                                  <p:childTnLst>
                                    <p:set>
                                      <p:cBhvr>
                                        <p:cTn id="16" dur="1" fill="hold">
                                          <p:stCondLst>
                                            <p:cond delay="0"/>
                                          </p:stCondLst>
                                        </p:cTn>
                                        <p:tgtEl>
                                          <p:spTgt spid="97287"/>
                                        </p:tgtEl>
                                        <p:attrNameLst>
                                          <p:attrName>style.visibility</p:attrName>
                                        </p:attrNameLst>
                                      </p:cBhvr>
                                      <p:to>
                                        <p:strVal val="visible"/>
                                      </p:to>
                                    </p:set>
                                    <p:animEffect transition="in" filter="wedge">
                                      <p:cBhvr>
                                        <p:cTn id="17" dur="2000"/>
                                        <p:tgtEl>
                                          <p:spTgt spid="972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xit" presetSubtype="0" fill="hold" nodeType="clickEffect">
                                  <p:stCondLst>
                                    <p:cond delay="0"/>
                                  </p:stCondLst>
                                  <p:childTnLst>
                                    <p:animEffect transition="out" filter="wedge">
                                      <p:cBhvr>
                                        <p:cTn id="21" dur="2000"/>
                                        <p:tgtEl>
                                          <p:spTgt spid="97287"/>
                                        </p:tgtEl>
                                      </p:cBhvr>
                                    </p:animEffect>
                                    <p:set>
                                      <p:cBhvr>
                                        <p:cTn id="22" dur="1" fill="hold">
                                          <p:stCondLst>
                                            <p:cond delay="1999"/>
                                          </p:stCondLst>
                                        </p:cTn>
                                        <p:tgtEl>
                                          <p:spTgt spid="97287"/>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2000"/>
                                        <p:tgtEl>
                                          <p:spTgt spid="97286"/>
                                        </p:tgtEl>
                                      </p:cBhvr>
                                    </p:animEffect>
                                    <p:set>
                                      <p:cBhvr>
                                        <p:cTn id="27" dur="1" fill="hold">
                                          <p:stCondLst>
                                            <p:cond delay="1999"/>
                                          </p:stCondLst>
                                        </p:cTn>
                                        <p:tgtEl>
                                          <p:spTgt spid="972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307" name="Picture 3" descr="Sindone op x giovani 17 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4089" y="1138239"/>
            <a:ext cx="7743825" cy="4581525"/>
          </a:xfrm>
          <a:prstGeom prst="rect">
            <a:avLst/>
          </a:prstGeom>
          <a:noFill/>
          <a:extLst>
            <a:ext uri="{909E8E84-426E-40DD-AFC4-6F175D3DCCD1}">
              <a14:hiddenFill xmlns:a14="http://schemas.microsoft.com/office/drawing/2010/main">
                <a:solidFill>
                  <a:srgbClr val="FFFFFF"/>
                </a:solidFill>
              </a14:hiddenFill>
            </a:ext>
          </a:extLst>
        </p:spPr>
      </p:pic>
      <p:sp>
        <p:nvSpPr>
          <p:cNvPr id="98308" name="Rectangle 4"/>
          <p:cNvSpPr>
            <a:spLocks noChangeArrowheads="1"/>
          </p:cNvSpPr>
          <p:nvPr/>
        </p:nvSpPr>
        <p:spPr bwMode="auto">
          <a:xfrm>
            <a:off x="4224338" y="1052514"/>
            <a:ext cx="215900" cy="47529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8309" name="Rectangle 5"/>
          <p:cNvSpPr>
            <a:spLocks noChangeArrowheads="1"/>
          </p:cNvSpPr>
          <p:nvPr/>
        </p:nvSpPr>
        <p:spPr bwMode="auto">
          <a:xfrm>
            <a:off x="2208213" y="2781300"/>
            <a:ext cx="2087562" cy="31686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98307"/>
                                        </p:tgtEl>
                                        <p:attrNameLst>
                                          <p:attrName>style.visibility</p:attrName>
                                        </p:attrNameLst>
                                      </p:cBhvr>
                                      <p:to>
                                        <p:strVal val="visible"/>
                                      </p:to>
                                    </p:set>
                                    <p:animEffect transition="in" filter="wedge">
                                      <p:cBhvr>
                                        <p:cTn id="7" dur="2000"/>
                                        <p:tgtEl>
                                          <p:spTgt spid="98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331"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925" y="188914"/>
            <a:ext cx="5106988" cy="6478587"/>
          </a:xfrm>
          <a:prstGeom prst="rect">
            <a:avLst/>
          </a:prstGeom>
          <a:noFill/>
          <a:extLst>
            <a:ext uri="{909E8E84-426E-40DD-AFC4-6F175D3DCCD1}">
              <a14:hiddenFill xmlns:a14="http://schemas.microsoft.com/office/drawing/2010/main">
                <a:solidFill>
                  <a:srgbClr val="FFFFFF"/>
                </a:solidFill>
              </a14:hiddenFill>
            </a:ext>
          </a:extLst>
        </p:spPr>
      </p:pic>
      <p:pic>
        <p:nvPicPr>
          <p:cNvPr id="99332" name="Picture 4" descr="- SINDONE LDC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701" y="476251"/>
            <a:ext cx="3959225" cy="5319713"/>
          </a:xfrm>
          <a:prstGeom prst="rect">
            <a:avLst/>
          </a:prstGeom>
          <a:noFill/>
          <a:extLst>
            <a:ext uri="{909E8E84-426E-40DD-AFC4-6F175D3DCCD1}">
              <a14:hiddenFill xmlns:a14="http://schemas.microsoft.com/office/drawing/2010/main">
                <a:solidFill>
                  <a:srgbClr val="FFFFFF"/>
                </a:solidFill>
              </a14:hiddenFill>
            </a:ext>
          </a:extLst>
        </p:spPr>
      </p:pic>
      <p:sp>
        <p:nvSpPr>
          <p:cNvPr id="99333" name="Rectangle 5"/>
          <p:cNvSpPr>
            <a:spLocks noChangeArrowheads="1"/>
          </p:cNvSpPr>
          <p:nvPr/>
        </p:nvSpPr>
        <p:spPr bwMode="auto">
          <a:xfrm>
            <a:off x="1992314" y="1700214"/>
            <a:ext cx="719137" cy="50482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9334" name="Rectangle 6"/>
          <p:cNvSpPr>
            <a:spLocks noChangeArrowheads="1"/>
          </p:cNvSpPr>
          <p:nvPr/>
        </p:nvSpPr>
        <p:spPr bwMode="auto">
          <a:xfrm>
            <a:off x="1703388" y="908051"/>
            <a:ext cx="1223962" cy="24495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9332"/>
                                        </p:tgtEl>
                                        <p:attrNameLst>
                                          <p:attrName>style.visibility</p:attrName>
                                        </p:attrNameLst>
                                      </p:cBhvr>
                                      <p:to>
                                        <p:strVal val="visible"/>
                                      </p:to>
                                    </p:set>
                                    <p:animEffect transition="in" filter="fade">
                                      <p:cBhvr>
                                        <p:cTn id="7" dur="2000"/>
                                        <p:tgtEl>
                                          <p:spTgt spid="99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355" name="Picture 3" descr="Sindone op x giovani 11 b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188913"/>
            <a:ext cx="3698875" cy="6475412"/>
          </a:xfrm>
          <a:prstGeom prst="rect">
            <a:avLst/>
          </a:prstGeom>
          <a:noFill/>
          <a:extLst>
            <a:ext uri="{909E8E84-426E-40DD-AFC4-6F175D3DCCD1}">
              <a14:hiddenFill xmlns:a14="http://schemas.microsoft.com/office/drawing/2010/main">
                <a:solidFill>
                  <a:srgbClr val="FFFFFF"/>
                </a:solidFill>
              </a14:hiddenFill>
            </a:ext>
          </a:extLst>
        </p:spPr>
      </p:pic>
      <p:pic>
        <p:nvPicPr>
          <p:cNvPr id="100356" name="Picture 4" descr="Sindone op x giovani 13 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2364" y="190500"/>
            <a:ext cx="3925887" cy="6478588"/>
          </a:xfrm>
          <a:prstGeom prst="rect">
            <a:avLst/>
          </a:prstGeom>
          <a:noFill/>
          <a:extLst>
            <a:ext uri="{909E8E84-426E-40DD-AFC4-6F175D3DCCD1}">
              <a14:hiddenFill xmlns:a14="http://schemas.microsoft.com/office/drawing/2010/main">
                <a:solidFill>
                  <a:srgbClr val="FFFFFF"/>
                </a:solidFill>
              </a14:hiddenFill>
            </a:ext>
          </a:extLst>
        </p:spPr>
      </p:pic>
      <p:sp>
        <p:nvSpPr>
          <p:cNvPr id="100357" name="Rectangle 5"/>
          <p:cNvSpPr>
            <a:spLocks noChangeArrowheads="1"/>
          </p:cNvSpPr>
          <p:nvPr/>
        </p:nvSpPr>
        <p:spPr bwMode="auto">
          <a:xfrm>
            <a:off x="4800600" y="1341438"/>
            <a:ext cx="2590800" cy="439261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0358" name="Rectangle 6"/>
          <p:cNvSpPr>
            <a:spLocks noChangeArrowheads="1"/>
          </p:cNvSpPr>
          <p:nvPr/>
        </p:nvSpPr>
        <p:spPr bwMode="auto">
          <a:xfrm>
            <a:off x="5951538" y="1"/>
            <a:ext cx="1439862" cy="1628775"/>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0359" name="Rectangle 7"/>
          <p:cNvSpPr>
            <a:spLocks noChangeArrowheads="1"/>
          </p:cNvSpPr>
          <p:nvPr/>
        </p:nvSpPr>
        <p:spPr bwMode="auto">
          <a:xfrm>
            <a:off x="4800600" y="5589588"/>
            <a:ext cx="935038" cy="126841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0360" name="Rectangle 8"/>
          <p:cNvSpPr>
            <a:spLocks noChangeArrowheads="1"/>
          </p:cNvSpPr>
          <p:nvPr/>
        </p:nvSpPr>
        <p:spPr bwMode="auto">
          <a:xfrm>
            <a:off x="4800600" y="188913"/>
            <a:ext cx="71438" cy="1295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0361" name="Rectangle 9"/>
          <p:cNvSpPr>
            <a:spLocks noChangeArrowheads="1"/>
          </p:cNvSpPr>
          <p:nvPr/>
        </p:nvSpPr>
        <p:spPr bwMode="auto">
          <a:xfrm>
            <a:off x="7319964" y="5373688"/>
            <a:ext cx="71437" cy="1295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00355"/>
                                        </p:tgtEl>
                                        <p:attrNameLst>
                                          <p:attrName>style.visibility</p:attrName>
                                        </p:attrNameLst>
                                      </p:cBhvr>
                                      <p:to>
                                        <p:strVal val="visible"/>
                                      </p:to>
                                    </p:set>
                                    <p:animEffect transition="in" filter="wedge">
                                      <p:cBhvr>
                                        <p:cTn id="7" dur="2000"/>
                                        <p:tgtEl>
                                          <p:spTgt spid="1003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100356"/>
                                        </p:tgtEl>
                                        <p:attrNameLst>
                                          <p:attrName>style.visibility</p:attrName>
                                        </p:attrNameLst>
                                      </p:cBhvr>
                                      <p:to>
                                        <p:strVal val="visible"/>
                                      </p:to>
                                    </p:set>
                                    <p:animEffect transition="in" filter="wedge">
                                      <p:cBhvr>
                                        <p:cTn id="12" dur="2000"/>
                                        <p:tgtEl>
                                          <p:spTgt spid="100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1379" name="Picture 3" descr="Sindone op x giovani 13 a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6964" y="1671639"/>
            <a:ext cx="7458075" cy="3514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03" name="Picture 3" descr="Sindone op x giovani 13 b2 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8" y="333375"/>
            <a:ext cx="4318000" cy="5157788"/>
          </a:xfrm>
          <a:prstGeom prst="rect">
            <a:avLst/>
          </a:prstGeom>
          <a:noFill/>
          <a:extLst>
            <a:ext uri="{909E8E84-426E-40DD-AFC4-6F175D3DCCD1}">
              <a14:hiddenFill xmlns:a14="http://schemas.microsoft.com/office/drawing/2010/main">
                <a:solidFill>
                  <a:srgbClr val="FFFFFF"/>
                </a:solidFill>
              </a14:hiddenFill>
            </a:ext>
          </a:extLst>
        </p:spPr>
      </p:pic>
      <p:pic>
        <p:nvPicPr>
          <p:cNvPr id="102404" name="Picture 4" descr="Sindone op x giovani 13 b2 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81075"/>
            <a:ext cx="4318000" cy="4495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02404"/>
                                        </p:tgtEl>
                                        <p:attrNameLst>
                                          <p:attrName>style.visibility</p:attrName>
                                        </p:attrNameLst>
                                      </p:cBhvr>
                                      <p:to>
                                        <p:strVal val="visible"/>
                                      </p:to>
                                    </p:set>
                                    <p:animEffect transition="in" filter="wedge">
                                      <p:cBhvr>
                                        <p:cTn id="7" dur="2000"/>
                                        <p:tgtEl>
                                          <p:spTgt spid="102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3427"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188914"/>
            <a:ext cx="4927600" cy="6480175"/>
          </a:xfrm>
          <a:prstGeom prst="rect">
            <a:avLst/>
          </a:prstGeom>
          <a:noFill/>
          <a:extLst>
            <a:ext uri="{909E8E84-426E-40DD-AFC4-6F175D3DCCD1}">
              <a14:hiddenFill xmlns:a14="http://schemas.microsoft.com/office/drawing/2010/main">
                <a:solidFill>
                  <a:srgbClr val="FFFFFF"/>
                </a:solidFill>
              </a14:hiddenFill>
            </a:ext>
          </a:extLst>
        </p:spPr>
      </p:pic>
      <p:pic>
        <p:nvPicPr>
          <p:cNvPr id="103428" name="Picture 4" descr="- SINDONE LDC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8776" y="549276"/>
            <a:ext cx="3959225" cy="5287963"/>
          </a:xfrm>
          <a:prstGeom prst="rect">
            <a:avLst/>
          </a:prstGeom>
          <a:noFill/>
          <a:extLst>
            <a:ext uri="{909E8E84-426E-40DD-AFC4-6F175D3DCCD1}">
              <a14:hiddenFill xmlns:a14="http://schemas.microsoft.com/office/drawing/2010/main">
                <a:solidFill>
                  <a:srgbClr val="FFFFFF"/>
                </a:solidFill>
              </a14:hiddenFill>
            </a:ext>
          </a:extLst>
        </p:spPr>
      </p:pic>
      <p:sp>
        <p:nvSpPr>
          <p:cNvPr id="103429" name="Rectangle 5"/>
          <p:cNvSpPr>
            <a:spLocks noChangeArrowheads="1"/>
          </p:cNvSpPr>
          <p:nvPr/>
        </p:nvSpPr>
        <p:spPr bwMode="auto">
          <a:xfrm>
            <a:off x="1774826" y="908050"/>
            <a:ext cx="1152525" cy="25209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3428"/>
                                        </p:tgtEl>
                                        <p:attrNameLst>
                                          <p:attrName>style.visibility</p:attrName>
                                        </p:attrNameLst>
                                      </p:cBhvr>
                                      <p:to>
                                        <p:strVal val="visible"/>
                                      </p:to>
                                    </p:set>
                                    <p:animEffect transition="in" filter="fade">
                                      <p:cBhvr>
                                        <p:cTn id="7" dur="2000"/>
                                        <p:tgtEl>
                                          <p:spTgt spid="103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4451" name="Picture 3" descr="Sindone op x giovani 09 b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6275" y="188914"/>
            <a:ext cx="5467350" cy="6480175"/>
          </a:xfrm>
          <a:prstGeom prst="rect">
            <a:avLst/>
          </a:prstGeom>
          <a:noFill/>
          <a:extLst>
            <a:ext uri="{909E8E84-426E-40DD-AFC4-6F175D3DCCD1}">
              <a14:hiddenFill xmlns:a14="http://schemas.microsoft.com/office/drawing/2010/main">
                <a:solidFill>
                  <a:srgbClr val="FFFFFF"/>
                </a:solidFill>
              </a14:hiddenFill>
            </a:ext>
          </a:extLst>
        </p:spPr>
      </p:pic>
      <p:sp>
        <p:nvSpPr>
          <p:cNvPr id="104452" name="Rectangle 4" descr="Stuoia"/>
          <p:cNvSpPr>
            <a:spLocks noChangeArrowheads="1"/>
          </p:cNvSpPr>
          <p:nvPr/>
        </p:nvSpPr>
        <p:spPr bwMode="auto">
          <a:xfrm>
            <a:off x="6311900" y="2997200"/>
            <a:ext cx="2376488" cy="3455988"/>
          </a:xfrm>
          <a:prstGeom prst="rect">
            <a:avLst/>
          </a:prstGeom>
          <a:blipFill dpi="0" rotWithShape="1">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4453" name="Rectangle 5"/>
          <p:cNvSpPr>
            <a:spLocks noChangeArrowheads="1"/>
          </p:cNvSpPr>
          <p:nvPr/>
        </p:nvSpPr>
        <p:spPr bwMode="auto">
          <a:xfrm>
            <a:off x="6961189" y="188914"/>
            <a:ext cx="71437" cy="2808287"/>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4454" name="Rectangle 6"/>
          <p:cNvSpPr>
            <a:spLocks noChangeArrowheads="1"/>
          </p:cNvSpPr>
          <p:nvPr/>
        </p:nvSpPr>
        <p:spPr bwMode="auto">
          <a:xfrm>
            <a:off x="7032626" y="188914"/>
            <a:ext cx="1800225" cy="1368425"/>
          </a:xfrm>
          <a:prstGeom prst="rect">
            <a:avLst/>
          </a:prstGeom>
          <a:solidFill>
            <a:schemeClr val="tx1"/>
          </a:solidFill>
          <a:ln w="9525">
            <a:solidFill>
              <a:schemeClr val="tx1"/>
            </a:solidFill>
            <a:miter lim="800000"/>
            <a:headEnd/>
            <a:tailEnd/>
          </a:ln>
          <a:effectLst/>
          <a:extLst/>
        </p:spPr>
        <p:txBody>
          <a:bodyPr wrap="none" anchor="ctr"/>
          <a:lstStyle/>
          <a:p>
            <a:endParaRPr lang="it-IT"/>
          </a:p>
        </p:txBody>
      </p:sp>
      <p:sp>
        <p:nvSpPr>
          <p:cNvPr id="104455" name="Rectangle 7"/>
          <p:cNvSpPr>
            <a:spLocks noChangeArrowheads="1"/>
          </p:cNvSpPr>
          <p:nvPr/>
        </p:nvSpPr>
        <p:spPr bwMode="auto">
          <a:xfrm>
            <a:off x="7032626" y="1484314"/>
            <a:ext cx="1800225" cy="1368425"/>
          </a:xfrm>
          <a:prstGeom prst="rect">
            <a:avLst/>
          </a:prstGeom>
          <a:solidFill>
            <a:schemeClr val="tx1"/>
          </a:solidFill>
          <a:ln w="9525">
            <a:solidFill>
              <a:schemeClr val="tx1"/>
            </a:solidFill>
            <a:miter lim="800000"/>
            <a:headEnd/>
            <a:tailEnd/>
          </a:ln>
          <a:effectLst/>
          <a:extLst/>
        </p:spPr>
        <p:txBody>
          <a:bodyPr wrap="none" anchor="ctr"/>
          <a:lstStyle/>
          <a:p>
            <a:endParaRPr lang="it-IT"/>
          </a:p>
        </p:txBody>
      </p:sp>
      <p:sp>
        <p:nvSpPr>
          <p:cNvPr id="104456" name="Rectangle 8"/>
          <p:cNvSpPr>
            <a:spLocks noChangeArrowheads="1"/>
          </p:cNvSpPr>
          <p:nvPr/>
        </p:nvSpPr>
        <p:spPr bwMode="auto">
          <a:xfrm>
            <a:off x="6959601" y="2852738"/>
            <a:ext cx="2232025" cy="144462"/>
          </a:xfrm>
          <a:prstGeom prst="rect">
            <a:avLst/>
          </a:prstGeom>
          <a:solidFill>
            <a:schemeClr val="tx1"/>
          </a:solidFill>
          <a:ln w="9525">
            <a:solidFill>
              <a:schemeClr val="tx1"/>
            </a:solidFill>
            <a:miter lim="800000"/>
            <a:headEnd/>
            <a:tailEnd/>
          </a:ln>
          <a:effectLs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104452"/>
                                        </p:tgtEl>
                                      </p:cBhvr>
                                    </p:animEffect>
                                    <p:set>
                                      <p:cBhvr>
                                        <p:cTn id="7" dur="1" fill="hold">
                                          <p:stCondLst>
                                            <p:cond delay="1999"/>
                                          </p:stCondLst>
                                        </p:cTn>
                                        <p:tgtEl>
                                          <p:spTgt spid="10445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xit" presetSubtype="0" fill="hold" nodeType="clickEffect">
                                  <p:stCondLst>
                                    <p:cond delay="0"/>
                                  </p:stCondLst>
                                  <p:childTnLst>
                                    <p:animEffect transition="out" filter="wedge">
                                      <p:cBhvr>
                                        <p:cTn id="11" dur="2000"/>
                                        <p:tgtEl>
                                          <p:spTgt spid="104455"/>
                                        </p:tgtEl>
                                      </p:cBhvr>
                                    </p:animEffect>
                                    <p:set>
                                      <p:cBhvr>
                                        <p:cTn id="12" dur="1" fill="hold">
                                          <p:stCondLst>
                                            <p:cond delay="1999"/>
                                          </p:stCondLst>
                                        </p:cTn>
                                        <p:tgtEl>
                                          <p:spTgt spid="10445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4452"/>
                                        </p:tgtEl>
                                        <p:attrNameLst>
                                          <p:attrName>style.visibility</p:attrName>
                                        </p:attrNameLst>
                                      </p:cBhvr>
                                      <p:to>
                                        <p:strVal val="visible"/>
                                      </p:to>
                                    </p:set>
                                    <p:animEffect transition="in" filter="fade">
                                      <p:cBhvr>
                                        <p:cTn id="17" dur="2000"/>
                                        <p:tgtEl>
                                          <p:spTgt spid="104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5475" name="Picture 3" descr="- SINDONE LDC 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926" y="115888"/>
            <a:ext cx="5027613" cy="6477000"/>
          </a:xfrm>
          <a:prstGeom prst="rect">
            <a:avLst/>
          </a:prstGeom>
          <a:noFill/>
          <a:extLst>
            <a:ext uri="{909E8E84-426E-40DD-AFC4-6F175D3DCCD1}">
              <a14:hiddenFill xmlns:a14="http://schemas.microsoft.com/office/drawing/2010/main">
                <a:solidFill>
                  <a:srgbClr val="FFFFFF"/>
                </a:solidFill>
              </a14:hiddenFill>
            </a:ext>
          </a:extLst>
        </p:spPr>
      </p:pic>
      <p:pic>
        <p:nvPicPr>
          <p:cNvPr id="105476" name="Picture 4" descr="- SINDONE LDC 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264" y="476250"/>
            <a:ext cx="3959225" cy="5272088"/>
          </a:xfrm>
          <a:prstGeom prst="rect">
            <a:avLst/>
          </a:prstGeom>
          <a:noFill/>
          <a:extLst>
            <a:ext uri="{909E8E84-426E-40DD-AFC4-6F175D3DCCD1}">
              <a14:hiddenFill xmlns:a14="http://schemas.microsoft.com/office/drawing/2010/main">
                <a:solidFill>
                  <a:srgbClr val="FFFFFF"/>
                </a:solidFill>
              </a14:hiddenFill>
            </a:ext>
          </a:extLst>
        </p:spPr>
      </p:pic>
      <p:sp>
        <p:nvSpPr>
          <p:cNvPr id="105477" name="Rectangle 5"/>
          <p:cNvSpPr>
            <a:spLocks noChangeArrowheads="1"/>
          </p:cNvSpPr>
          <p:nvPr/>
        </p:nvSpPr>
        <p:spPr bwMode="auto">
          <a:xfrm>
            <a:off x="1703388" y="908051"/>
            <a:ext cx="1223962" cy="244951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5478" name="Rectangle 6"/>
          <p:cNvSpPr>
            <a:spLocks noChangeArrowheads="1"/>
          </p:cNvSpPr>
          <p:nvPr/>
        </p:nvSpPr>
        <p:spPr bwMode="auto">
          <a:xfrm>
            <a:off x="1703389" y="4292600"/>
            <a:ext cx="4752975" cy="108108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5476"/>
                                        </p:tgtEl>
                                        <p:attrNameLst>
                                          <p:attrName>style.visibility</p:attrName>
                                        </p:attrNameLst>
                                      </p:cBhvr>
                                      <p:to>
                                        <p:strVal val="visible"/>
                                      </p:to>
                                    </p:set>
                                    <p:animEffect transition="in" filter="fade">
                                      <p:cBhvr>
                                        <p:cTn id="7" dur="2000"/>
                                        <p:tgtEl>
                                          <p:spTgt spid="1054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105478"/>
                                        </p:tgtEl>
                                        <p:attrNameLst>
                                          <p:attrName>style.visibility</p:attrName>
                                        </p:attrNameLst>
                                      </p:cBhvr>
                                      <p:to>
                                        <p:strVal val="visible"/>
                                      </p:to>
                                    </p:set>
                                    <p:animEffect transition="in" filter="wedge">
                                      <p:cBhvr>
                                        <p:cTn id="12" dur="2000"/>
                                        <p:tgtEl>
                                          <p:spTgt spid="105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uttura predefinita">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302</TotalTime>
  <Words>1156</Words>
  <Application>Microsoft Office PowerPoint</Application>
  <PresentationFormat>Widescreen</PresentationFormat>
  <Paragraphs>106</Paragraphs>
  <Slides>123</Slides>
  <Notes>11</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123</vt:i4>
      </vt:variant>
    </vt:vector>
  </HeadingPairs>
  <TitlesOfParts>
    <vt:vector size="130" baseType="lpstr">
      <vt:lpstr>Arial</vt:lpstr>
      <vt:lpstr>Calibri</vt:lpstr>
      <vt:lpstr>Calibri Light</vt:lpstr>
      <vt:lpstr>Comic Sans MS</vt:lpstr>
      <vt:lpstr>Playfair Display</vt:lpstr>
      <vt:lpstr>Times New Roman</vt:lpstr>
      <vt:lpstr>Struttura predefinita</vt:lpstr>
      <vt:lpstr>La Sindone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sindone</dc:title>
  <dc:creator>io</dc:creator>
  <cp:lastModifiedBy>PC Claudio</cp:lastModifiedBy>
  <cp:revision>29</cp:revision>
  <dcterms:created xsi:type="dcterms:W3CDTF">2010-05-30T14:35:03Z</dcterms:created>
  <dcterms:modified xsi:type="dcterms:W3CDTF">2022-11-20T21:37:37Z</dcterms:modified>
</cp:coreProperties>
</file>